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comments/modernComment_12D_5448C925.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08" r:id="rId1"/>
  </p:sldMasterIdLst>
  <p:notesMasterIdLst>
    <p:notesMasterId r:id="rId32"/>
  </p:notesMasterIdLst>
  <p:sldIdLst>
    <p:sldId id="257" r:id="rId2"/>
    <p:sldId id="279" r:id="rId3"/>
    <p:sldId id="283" r:id="rId4"/>
    <p:sldId id="268" r:id="rId5"/>
    <p:sldId id="301" r:id="rId6"/>
    <p:sldId id="288" r:id="rId7"/>
    <p:sldId id="287" r:id="rId8"/>
    <p:sldId id="295" r:id="rId9"/>
    <p:sldId id="296" r:id="rId10"/>
    <p:sldId id="282" r:id="rId11"/>
    <p:sldId id="299" r:id="rId12"/>
    <p:sldId id="286" r:id="rId13"/>
    <p:sldId id="302" r:id="rId14"/>
    <p:sldId id="303" r:id="rId15"/>
    <p:sldId id="292" r:id="rId16"/>
    <p:sldId id="304" r:id="rId17"/>
    <p:sldId id="297" r:id="rId18"/>
    <p:sldId id="313" r:id="rId19"/>
    <p:sldId id="315" r:id="rId20"/>
    <p:sldId id="317" r:id="rId21"/>
    <p:sldId id="314" r:id="rId22"/>
    <p:sldId id="312" r:id="rId23"/>
    <p:sldId id="311" r:id="rId24"/>
    <p:sldId id="310" r:id="rId25"/>
    <p:sldId id="307" r:id="rId26"/>
    <p:sldId id="318" r:id="rId27"/>
    <p:sldId id="298" r:id="rId28"/>
    <p:sldId id="293" r:id="rId29"/>
    <p:sldId id="294" r:id="rId30"/>
    <p:sldId id="262" r:id="rId31"/>
  </p:sldIdLst>
  <p:sldSz cx="12192000" cy="6858000"/>
  <p:notesSz cx="6858000" cy="9144000"/>
  <p:embeddedFontLst>
    <p:embeddedFont>
      <p:font typeface="Acumin Pro" panose="020B0604020202020204" charset="0"/>
      <p:regular r:id="rId33"/>
      <p:bold r:id="rId34"/>
      <p:italic r:id="rId35"/>
      <p:boldItalic r:id="rId36"/>
    </p:embeddedFont>
    <p:embeddedFont>
      <p:font typeface="Franklin Gothic Book" panose="020B0503020102020204" pitchFamily="34" charset="0"/>
      <p:regular r:id="rId37"/>
      <p:italic r:id="rId38"/>
    </p:embeddedFont>
    <p:embeddedFont>
      <p:font typeface="Franklin Gothic Demi" panose="020B0703020102020204" pitchFamily="34" charset="0"/>
      <p:regular r:id="rId39"/>
      <p:bold r:id="rId40"/>
      <p:italic r:id="rId41"/>
      <p:boldItalic r:id="rId42"/>
    </p:embeddedFont>
    <p:embeddedFont>
      <p:font typeface="Franklin Gothic Medium" panose="020B0603020102020204" pitchFamily="34" charset="0"/>
      <p:regular r:id="rId43"/>
      <p:italic r:id="rId44"/>
    </p:embeddedFont>
    <p:embeddedFont>
      <p:font typeface="Impact" panose="020B0806030902050204" pitchFamily="34" charset="0"/>
      <p:regular r:id="rId45"/>
    </p:embeddedFont>
    <p:embeddedFont>
      <p:font typeface="Times" panose="02020603050405020304" pitchFamily="18" charset="0"/>
      <p:regular r:id="rId46"/>
      <p:bold r:id="rId47"/>
      <p:italic r:id="rId48"/>
      <p:boldItalic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B69BD1A-E4D4-E348-5729-67E5A542DF41}" name="Muaz Khan" initials="MK" userId="S::khan532@purdue.edu::dc808d97-6a6f-4fa7-ae05-e71eae7b0a3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810B"/>
    <a:srgbClr val="CFB9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C6856-3A40-4ECC-BDF0-1BDBC169A703}" v="42" dt="2024-04-10T15:15:24.837"/>
    <p1510:client id="{670AAF2D-473F-7CC8-F931-C26AA5EB9DB1}" v="299" dt="2024-04-11T07:09:26.674"/>
    <p1510:client id="{93610576-7BEE-BF4D-AF11-8A9F03701134}" v="1171" dt="2024-04-11T00:55:57.672"/>
    <p1510:client id="{A8E85F62-2F15-66A5-195A-BDF9FFC63B19}" v="31" dt="2024-04-11T01:11:36.829"/>
    <p1510:client id="{B1A98635-AF82-A577-63FA-CC5CE3203DEE}" v="13" dt="2024-04-11T06:37:04.220"/>
    <p1510:client id="{D712FC82-5675-8BA5-6BDD-2D214C492260}" v="47" dt="2024-04-11T11:42:07.5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370" y="67"/>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s>
</file>

<file path=ppt/comments/modernComment_12D_5448C925.xml><?xml version="1.0" encoding="utf-8"?>
<p188:cmLst xmlns:a="http://schemas.openxmlformats.org/drawingml/2006/main" xmlns:r="http://schemas.openxmlformats.org/officeDocument/2006/relationships" xmlns:p188="http://schemas.microsoft.com/office/powerpoint/2018/8/main">
  <p188:cm id="{5117B9B8-8BBB-442A-ACC3-4A8C0F424092}" authorId="{FB69BD1A-E4D4-E348-5729-67E5A542DF41}" created="2024-03-31T19:36:59.362">
    <pc:sldMkLst xmlns:pc="http://schemas.microsoft.com/office/powerpoint/2013/main/command">
      <pc:docMk/>
      <pc:sldMk cId="1414056229" sldId="301"/>
    </pc:sldMkLst>
    <p188:txBody>
      <a:bodyPr/>
      <a:lstStyle/>
      <a:p>
        <a:r>
          <a:rPr lang="en-US"/>
          <a:t> By analyzing how the trends of how the input costs correlate to our actual costs over time, Smithfield can use the information to proactively buy or negotiate agreements based on where we feel costs are set to increase.​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55EAA-D64B-A54D-9AD6-840407C79D5E}" type="datetimeFigureOut">
              <a:rPr lang="en-US" smtClean="0"/>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F3A2B-14A6-8F47-B753-A658CA12576A}" type="slidenum">
              <a:rPr lang="en-US" smtClean="0"/>
              <a:t>‹#›</a:t>
            </a:fld>
            <a:endParaRPr lang="en-US"/>
          </a:p>
        </p:txBody>
      </p:sp>
    </p:spTree>
    <p:extLst>
      <p:ext uri="{BB962C8B-B14F-4D97-AF65-F5344CB8AC3E}">
        <p14:creationId xmlns:p14="http://schemas.microsoft.com/office/powerpoint/2010/main" val="16179004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 Judy. Let's dive into the methodology we used for our forecasting model. Our journey began with a deep dive into our data. We meticulously cleaned and preprocessed it, ensuring it was ready for analysis. This step included handling anomalies, like filling in missing values with the median in our resin dataset, and removing extreme outliers from our spending data by focusing on data within a certain range of standard deviations from the mean.</a:t>
            </a:r>
          </a:p>
          <a:p>
            <a:r>
              <a:rPr lang="en-US"/>
              <a:t>We then explored the data, looking for patterns and seasonal trends, which helped us understand the underlying dynamics of the datasets. We also considered important business and industry factors that could affect our data, incorporating insights from our research.</a:t>
            </a:r>
          </a:p>
          <a:p>
            <a:r>
              <a:rPr lang="en-US"/>
              <a:t>Next, we moved on to feature engineering, where we enhanced our data with new variables we believed were crucial for our predictions. This included moving and expanding averages, lag variables, and linking specific spend forecast values to our resin dataset.</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8</a:t>
            </a:fld>
            <a:endParaRPr lang="en-US"/>
          </a:p>
        </p:txBody>
      </p:sp>
    </p:spTree>
    <p:extLst>
      <p:ext uri="{BB962C8B-B14F-4D97-AF65-F5344CB8AC3E}">
        <p14:creationId xmlns:p14="http://schemas.microsoft.com/office/powerpoint/2010/main" val="3043527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our data fully prepped, we turned our attention to building the prediction model. We experimented with various machine learning algorithms, such as LSTM and GRU, as well as statistical approaches like ARIMA, to forecast commodity prices. We adjusted parameters and rigorously compared models using metrics like RMSE and MAPE to select the most accurate one.</a:t>
            </a:r>
          </a:p>
          <a:p>
            <a:r>
              <a:rPr lang="en-US"/>
              <a:t>Finally, we applied these methodologies to predict resin prices, fine-tuning our process based on the outcomes and extending our predictions to unit prices.</a:t>
            </a:r>
            <a:endParaRPr lang="en-US">
              <a:ea typeface="Calibri"/>
              <a:cs typeface="Calibri"/>
            </a:endParaRPr>
          </a:p>
          <a:p>
            <a:r>
              <a:rPr lang="en-US"/>
              <a:t>In summary, our approach was thorough and iterative, ensuring that each step built on the previous one to enhance our model's accuracy and reliability.</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9</a:t>
            </a:fld>
            <a:endParaRPr lang="en-US"/>
          </a:p>
        </p:txBody>
      </p:sp>
    </p:spTree>
    <p:extLst>
      <p:ext uri="{BB962C8B-B14F-4D97-AF65-F5344CB8AC3E}">
        <p14:creationId xmlns:p14="http://schemas.microsoft.com/office/powerpoint/2010/main" val="445148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exploring our model's performance at a broader material group level, we'll now look at how it operates on a more granular scale - at the level of individual material numbers. Here, we faced a unique challenge: the data was sporadic and lacked the consistent timeline necessary for time series forecasting.</a:t>
            </a:r>
          </a:p>
          <a:p>
            <a:r>
              <a:rPr lang="en-US"/>
              <a:t>To navigate this, we turned to non-sequential machine learning techniques, allowing us to approach each material individually. For every material number, we developed a dedicated model. This tailored approach enabled us to evaluate the models' performance more accurately, using metrics like RMSE and MAPE.</a:t>
            </a:r>
          </a:p>
          <a:p>
            <a:r>
              <a:rPr lang="en-US"/>
              <a:t>It's important to note why we didn't rely on an average RMSE for the entire group. Given the diversity and inconsistency in the data, averaging RMSE wouldn't provide a clear picture. Instead, we focused on MAPE to gauge the overall group's performance.</a:t>
            </a:r>
          </a:p>
          <a:p>
            <a:r>
              <a:rPr lang="en-US"/>
              <a:t>The results were encouraging. We achieved a MAPE of less than 5% across the group. This level of accuracy is particularly noteworthy considering the limited data points available for some materials. It's a testament to the effectiveness of our tailored, non-sequential approach in handling predictions at the material number level.</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988F3A2B-14A6-8F47-B753-A658CA12576A}" type="slidenum">
              <a:rPr lang="en-US" smtClean="0"/>
              <a:t>25</a:t>
            </a:fld>
            <a:endParaRPr lang="en-US"/>
          </a:p>
        </p:txBody>
      </p:sp>
    </p:spTree>
    <p:extLst>
      <p:ext uri="{BB962C8B-B14F-4D97-AF65-F5344CB8AC3E}">
        <p14:creationId xmlns:p14="http://schemas.microsoft.com/office/powerpoint/2010/main" val="372472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F3A2B-14A6-8F47-B753-A658CA12576A}" type="slidenum">
              <a:rPr lang="en-US" smtClean="0"/>
              <a:t>30</a:t>
            </a:fld>
            <a:endParaRPr lang="en-US"/>
          </a:p>
        </p:txBody>
      </p:sp>
    </p:spTree>
    <p:extLst>
      <p:ext uri="{BB962C8B-B14F-4D97-AF65-F5344CB8AC3E}">
        <p14:creationId xmlns:p14="http://schemas.microsoft.com/office/powerpoint/2010/main" val="4568514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ource Page - PPT Accessibility">
    <p:bg>
      <p:bgPr>
        <a:solidFill>
          <a:schemeClr val="accent4"/>
        </a:solidFill>
        <a:effectLst/>
      </p:bgPr>
    </p:bg>
    <p:spTree>
      <p:nvGrpSpPr>
        <p:cNvPr id="1" name=""/>
        <p:cNvGrpSpPr/>
        <p:nvPr/>
      </p:nvGrpSpPr>
      <p:grpSpPr>
        <a:xfrm>
          <a:off x="0" y="0"/>
          <a:ext cx="0" cy="0"/>
          <a:chOff x="0" y="0"/>
          <a:chExt cx="0" cy="0"/>
        </a:xfrm>
      </p:grpSpPr>
      <p:sp>
        <p:nvSpPr>
          <p:cNvPr id="3" name="PPT Accessibility"/>
          <p:cNvSpPr>
            <a:spLocks noGrp="1"/>
          </p:cNvSpPr>
          <p:nvPr>
            <p:ph type="subTitle" idx="1" hasCustomPrompt="1"/>
          </p:nvPr>
        </p:nvSpPr>
        <p:spPr>
          <a:xfrm>
            <a:off x="2667000" y="1597306"/>
            <a:ext cx="6581494" cy="1477328"/>
          </a:xfrm>
          <a:noFill/>
        </p:spPr>
        <p:txBody>
          <a:bodyPr wrap="square" lIns="0" tIns="0" rIns="0" bIns="0" anchor="t" anchorCtr="0">
            <a:spAutoFit/>
          </a:bodyPr>
          <a:lstStyle>
            <a:lvl1pPr marL="0" indent="0" algn="l">
              <a:buNone/>
              <a:defRPr lang="en-US" b="0" baseline="0" smtClean="0">
                <a:solidFill>
                  <a:schemeClr val="bg1"/>
                </a:solidFill>
                <a:effectLst/>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cumin Pro" panose="020B0504020202020204" pitchFamily="34" charset="77"/>
              </a:rPr>
              <a:t>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a:t>
            </a:r>
          </a:p>
        </p:txBody>
      </p:sp>
      <p:sp>
        <p:nvSpPr>
          <p:cNvPr id="10" name="PPT Accessibility URL" descr="PPT Accessibility URL">
            <a:extLst>
              <a:ext uri="{FF2B5EF4-FFF2-40B4-BE49-F238E27FC236}">
                <a16:creationId xmlns:a16="http://schemas.microsoft.com/office/drawing/2014/main" id="{E7B0FF2D-DA7C-7D4D-A32C-27DF18CCFBFD}"/>
              </a:ext>
            </a:extLst>
          </p:cNvPr>
          <p:cNvSpPr>
            <a:spLocks noGrp="1"/>
          </p:cNvSpPr>
          <p:nvPr>
            <p:ph type="body" sz="quarter" idx="14" hasCustomPrompt="1"/>
          </p:nvPr>
        </p:nvSpPr>
        <p:spPr>
          <a:xfrm>
            <a:off x="2667001" y="3813008"/>
            <a:ext cx="6725194" cy="602238"/>
          </a:xfrm>
        </p:spPr>
        <p:txBody>
          <a:bodyPr lIns="0" tIns="0" rIns="0" bIns="0">
            <a:normAutofit/>
          </a:bodyPr>
          <a:lstStyle>
            <a:lvl1pPr marL="0" marR="0" indent="0" algn="l" defTabSz="457200" rtl="0" eaLnBrk="1" fontAlgn="auto" latinLnBrk="0" hangingPunct="1">
              <a:lnSpc>
                <a:spcPct val="100000"/>
              </a:lnSpc>
              <a:spcBef>
                <a:spcPts val="0"/>
              </a:spcBef>
              <a:spcAft>
                <a:spcPts val="0"/>
              </a:spcAft>
              <a:buClrTx/>
              <a:buSzTx/>
              <a:buFontTx/>
              <a:buNone/>
              <a:tabLst/>
              <a:defRPr sz="1800" b="0" i="0" normalizeH="0" baseline="0">
                <a:solidFill>
                  <a:schemeClr val="bg1"/>
                </a:solidFill>
                <a:latin typeface="Acumin Pro" panose="020B0504020202020204" pitchFamily="34" charset="77"/>
              </a:defRPr>
            </a:lvl1pPr>
          </a:lstStyle>
          <a:p>
            <a:r>
              <a:rPr lang="en-US">
                <a:solidFill>
                  <a:schemeClr val="accent1"/>
                </a:solidFill>
                <a:effectLst/>
                <a:latin typeface="Acumin Pro" panose="020B0504020202020204" pitchFamily="34" charset="77"/>
              </a:rPr>
              <a:t>https://</a:t>
            </a:r>
            <a:r>
              <a:rPr lang="en-US" err="1">
                <a:solidFill>
                  <a:schemeClr val="accent1"/>
                </a:solidFill>
                <a:effectLst/>
                <a:latin typeface="Acumin Pro" panose="020B0504020202020204" pitchFamily="34" charset="77"/>
              </a:rPr>
              <a:t>support.office.com</a:t>
            </a:r>
            <a:r>
              <a:rPr lang="en-US">
                <a:solidFill>
                  <a:schemeClr val="accent1"/>
                </a:solidFill>
                <a:effectLst/>
                <a:latin typeface="Acumin Pro" panose="020B0504020202020204" pitchFamily="34" charset="77"/>
              </a:rPr>
              <a:t>/</a:t>
            </a:r>
            <a:r>
              <a:rPr lang="en-US" err="1">
                <a:solidFill>
                  <a:schemeClr val="accent1"/>
                </a:solidFill>
                <a:effectLst/>
                <a:latin typeface="Acumin Pro" panose="020B0504020202020204" pitchFamily="34" charset="77"/>
              </a:rPr>
              <a:t>en</a:t>
            </a:r>
            <a:r>
              <a:rPr lang="en-US">
                <a:solidFill>
                  <a:schemeClr val="accent1"/>
                </a:solidFill>
                <a:effectLst/>
                <a:latin typeface="Acumin Pro" panose="020B0504020202020204" pitchFamily="34" charset="77"/>
              </a:rPr>
              <a:t>-us/article/Make-your-PowerPoint-presentations-accessible-6f7772b2-2f33-4bd2-8ca7-dae3b2b3ef25</a:t>
            </a:r>
            <a:endParaRPr lang="en-US">
              <a:solidFill>
                <a:schemeClr val="accent1"/>
              </a:solidFill>
            </a:endParaRPr>
          </a:p>
        </p:txBody>
      </p:sp>
      <p:sp>
        <p:nvSpPr>
          <p:cNvPr id="7" name="Date"/>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5/3/2024</a:t>
            </a:fld>
            <a:endParaRPr lang="en-US"/>
          </a:p>
        </p:txBody>
      </p:sp>
      <p:sp>
        <p:nvSpPr>
          <p:cNvPr id="9" name="Slide Number"/>
          <p:cNvSpPr>
            <a:spLocks noGrp="1"/>
          </p:cNvSpPr>
          <p:nvPr>
            <p:ph type="sldNum" sz="quarter" idx="12"/>
          </p:nvPr>
        </p:nvSpPr>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C9CD174E-FD96-2241-A6F9-04DEE0EA8DCE}"/>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1973069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4032" userDrawn="1">
          <p15:clr>
            <a:srgbClr val="FBAE40"/>
          </p15:clr>
        </p15:guide>
        <p15:guide id="4" pos="5496" userDrawn="1">
          <p15:clr>
            <a:srgbClr val="FBAE40"/>
          </p15:clr>
        </p15:guide>
        <p15:guide id="5" pos="6848" userDrawn="1">
          <p15:clr>
            <a:srgbClr val="FBAE40"/>
          </p15:clr>
        </p15:guide>
        <p15:guide id="6" orient="horz" pos="4080" userDrawn="1">
          <p15:clr>
            <a:srgbClr val="FBAE40"/>
          </p15:clr>
        </p15:guide>
        <p15:guide id="7" pos="1312" userDrawn="1">
          <p15:clr>
            <a:srgbClr val="FBAE40"/>
          </p15:clr>
        </p15:guide>
        <p15:guide id="8" pos="1680" userDrawn="1">
          <p15:clr>
            <a:srgbClr val="FBAE40"/>
          </p15:clr>
        </p15:guide>
        <p15:guide id="9" pos="6264" userDrawn="1">
          <p15:clr>
            <a:srgbClr val="FBAE40"/>
          </p15:clr>
        </p15:guide>
        <p15:guide id="10" pos="6360" userDrawn="1">
          <p15:clr>
            <a:srgbClr val="FBAE40"/>
          </p15:clr>
        </p15:guide>
        <p15:guide id="11" orient="horz" pos="100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647199" y="1501742"/>
            <a:ext cx="6801602" cy="664797"/>
          </a:xfrm>
          <a:prstGeom prst="rect">
            <a:avLst/>
          </a:prstGeom>
          <a:noFill/>
          <a:ln w="38100">
            <a:noFill/>
          </a:ln>
        </p:spPr>
        <p:txBody>
          <a:bodyPr wrap="square" lIns="0" tIns="0" rIns="0" bIns="0" anchor="t" anchorCtr="0">
            <a:spAutoFit/>
          </a:bodyPr>
          <a:lstStyle>
            <a:lvl1pPr algn="l">
              <a:defRPr sz="4800" b="1" i="1" spc="0" baseline="0">
                <a:solidFill>
                  <a:schemeClr val="tx2"/>
                </a:solidFill>
                <a:latin typeface="Franklin Gothic Book" panose="020B0503020102020204" pitchFamily="34" charset="0"/>
              </a:defRPr>
            </a:lvl1pPr>
          </a:lstStyle>
          <a:p>
            <a:r>
              <a:rPr lang="en-US"/>
              <a:t>Title</a:t>
            </a:r>
          </a:p>
        </p:txBody>
      </p:sp>
      <p:sp>
        <p:nvSpPr>
          <p:cNvPr id="3" name="Subtitle"/>
          <p:cNvSpPr>
            <a:spLocks noGrp="1"/>
          </p:cNvSpPr>
          <p:nvPr>
            <p:ph type="subTitle" idx="1" hasCustomPrompt="1"/>
          </p:nvPr>
        </p:nvSpPr>
        <p:spPr>
          <a:xfrm>
            <a:off x="2647199" y="3429000"/>
            <a:ext cx="6801603" cy="336015"/>
          </a:xfrm>
          <a:noFill/>
        </p:spPr>
        <p:txBody>
          <a:bodyPr wrap="square" lIns="0" tIns="0" rIns="0" bIns="0" anchor="t" anchorCtr="0">
            <a:spAutoFit/>
          </a:bodyPr>
          <a:lstStyle>
            <a:lvl1pPr marL="0" indent="0" algn="l">
              <a:buNone/>
              <a:defRPr sz="2200" b="1" i="0" baseline="0">
                <a:solidFill>
                  <a:schemeClr val="accent4"/>
                </a:solidFill>
                <a:latin typeface="Franklin Gothic Demi"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2" name="Date">
            <a:extLst>
              <a:ext uri="{FF2B5EF4-FFF2-40B4-BE49-F238E27FC236}">
                <a16:creationId xmlns:a16="http://schemas.microsoft.com/office/drawing/2014/main" id="{569EEC58-EAB4-064A-8F4A-AFD41D2C52E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5/3/2024</a:t>
            </a:fld>
            <a:endParaRPr lang="en-US"/>
          </a:p>
        </p:txBody>
      </p:sp>
      <p:sp>
        <p:nvSpPr>
          <p:cNvPr id="14" name="Slide Number">
            <a:extLst>
              <a:ext uri="{FF2B5EF4-FFF2-40B4-BE49-F238E27FC236}">
                <a16:creationId xmlns:a16="http://schemas.microsoft.com/office/drawing/2014/main" id="{F5536D05-EE19-B94F-AEFA-CBB9C74BE38E}"/>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6" name="Line 1">
            <a:extLst>
              <a:ext uri="{FF2B5EF4-FFF2-40B4-BE49-F238E27FC236}">
                <a16:creationId xmlns:a16="http://schemas.microsoft.com/office/drawing/2014/main" id="{6A4A8F82-5B38-7048-AC2C-C6614B1C1F87}"/>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Line 2">
            <a:extLst>
              <a:ext uri="{FF2B5EF4-FFF2-40B4-BE49-F238E27FC236}">
                <a16:creationId xmlns:a16="http://schemas.microsoft.com/office/drawing/2014/main" id="{8D8B04B8-2399-454A-B669-A05BD4291FE0}"/>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3">
            <a:extLst>
              <a:ext uri="{FF2B5EF4-FFF2-40B4-BE49-F238E27FC236}">
                <a16:creationId xmlns:a16="http://schemas.microsoft.com/office/drawing/2014/main" id="{E7D4788F-092F-E04C-9AB1-9F6377412706}"/>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35863FF8-FC78-8245-B0B0-E1D4313A3AF5}"/>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Slide - Copy">
    <p:bg>
      <p:bgPr>
        <a:solidFill>
          <a:schemeClr val="accent4"/>
        </a:solidFill>
        <a:effectLst/>
      </p:bgPr>
    </p:bg>
    <p:spTree>
      <p:nvGrpSpPr>
        <p:cNvPr id="1" name=""/>
        <p:cNvGrpSpPr/>
        <p:nvPr/>
      </p:nvGrpSpPr>
      <p:grpSpPr>
        <a:xfrm>
          <a:off x="0" y="0"/>
          <a:ext cx="0" cy="0"/>
          <a:chOff x="0" y="0"/>
          <a:chExt cx="0" cy="0"/>
        </a:xfrm>
      </p:grpSpPr>
      <p:sp>
        <p:nvSpPr>
          <p:cNvPr id="26" name="Black Bar">
            <a:extLst>
              <a:ext uri="{FF2B5EF4-FFF2-40B4-BE49-F238E27FC236}">
                <a16:creationId xmlns:a16="http://schemas.microsoft.com/office/drawing/2014/main" id="{A66A797F-CC2D-F24E-8D26-8632FDB68C4C}"/>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cNvSpPr>
            <a:spLocks noGrp="1"/>
          </p:cNvSpPr>
          <p:nvPr>
            <p:ph type="ctrTitle" hasCustomPrompt="1"/>
          </p:nvPr>
        </p:nvSpPr>
        <p:spPr bwMode="blackWhite">
          <a:xfrm>
            <a:off x="2107520" y="437030"/>
            <a:ext cx="7988980"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3" name="Subhead"/>
          <p:cNvSpPr>
            <a:spLocks noGrp="1"/>
          </p:cNvSpPr>
          <p:nvPr>
            <p:ph type="subTitle" idx="1" hasCustomPrompt="1"/>
          </p:nvPr>
        </p:nvSpPr>
        <p:spPr>
          <a:xfrm>
            <a:off x="2107518" y="1345167"/>
            <a:ext cx="7988982"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2666056" y="1917389"/>
            <a:ext cx="7366000"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p:txBody>
      </p:sp>
      <p:sp>
        <p:nvSpPr>
          <p:cNvPr id="16" name="Date">
            <a:extLst>
              <a:ext uri="{FF2B5EF4-FFF2-40B4-BE49-F238E27FC236}">
                <a16:creationId xmlns:a16="http://schemas.microsoft.com/office/drawing/2014/main" id="{714077B3-45FB-7B43-8C19-3B82C49646B4}"/>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5/3/2024</a:t>
            </a:fld>
            <a:endParaRPr lang="en-US"/>
          </a:p>
        </p:txBody>
      </p:sp>
      <p:sp>
        <p:nvSpPr>
          <p:cNvPr id="17" name="Slide Number">
            <a:extLst>
              <a:ext uri="{FF2B5EF4-FFF2-40B4-BE49-F238E27FC236}">
                <a16:creationId xmlns:a16="http://schemas.microsoft.com/office/drawing/2014/main" id="{9877984E-7F57-E649-B9D9-2C2240989518}"/>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1" name="Purdue CoBrand">
            <a:extLst>
              <a:ext uri="{FF2B5EF4-FFF2-40B4-BE49-F238E27FC236}">
                <a16:creationId xmlns:a16="http://schemas.microsoft.com/office/drawing/2014/main" id="{7819D8BA-413A-6641-B706-270206BA2A7C}"/>
              </a:ext>
            </a:extLst>
          </p:cNvPr>
          <p:cNvPicPr>
            <a:picLocks noChangeAspect="1"/>
          </p:cNvPicPr>
          <p:nvPr userDrawn="1"/>
        </p:nvPicPr>
        <p:blipFill>
          <a:blip r:embed="rId2"/>
          <a:srcRect/>
          <a:stretch/>
        </p:blipFill>
        <p:spPr>
          <a:xfrm>
            <a:off x="1811903" y="5987080"/>
            <a:ext cx="4243984" cy="449363"/>
          </a:xfrm>
          <a:prstGeom prst="rect">
            <a:avLst/>
          </a:prstGeom>
        </p:spPr>
      </p:pic>
      <p:pic>
        <p:nvPicPr>
          <p:cNvPr id="4" name="Picture 2" descr="Smithfield Foods">
            <a:extLst>
              <a:ext uri="{FF2B5EF4-FFF2-40B4-BE49-F238E27FC236}">
                <a16:creationId xmlns:a16="http://schemas.microsoft.com/office/drawing/2014/main" id="{983700CB-EB51-5191-B051-617110D4DBD9}"/>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6430" t="19120" r="19853" b="18427"/>
          <a:stretch/>
        </p:blipFill>
        <p:spPr bwMode="auto">
          <a:xfrm>
            <a:off x="5799874" y="5861166"/>
            <a:ext cx="1362641" cy="70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 Copy &amp; Pic/Chart">
    <p:bg>
      <p:bgPr>
        <a:solidFill>
          <a:schemeClr val="accent4"/>
        </a:solidFill>
        <a:effectLst/>
      </p:bgPr>
    </p:bg>
    <p:spTree>
      <p:nvGrpSpPr>
        <p:cNvPr id="1" name=""/>
        <p:cNvGrpSpPr/>
        <p:nvPr/>
      </p:nvGrpSpPr>
      <p:grpSpPr>
        <a:xfrm>
          <a:off x="0" y="0"/>
          <a:ext cx="0" cy="0"/>
          <a:chOff x="0" y="0"/>
          <a:chExt cx="0" cy="0"/>
        </a:xfrm>
      </p:grpSpPr>
      <p:sp>
        <p:nvSpPr>
          <p:cNvPr id="24" name="Black Bar">
            <a:extLst>
              <a:ext uri="{FF2B5EF4-FFF2-40B4-BE49-F238E27FC236}">
                <a16:creationId xmlns:a16="http://schemas.microsoft.com/office/drawing/2014/main" id="{0AE71379-F4D3-D147-9F20-2FE1D74B2D32}"/>
              </a:ext>
            </a:extLst>
          </p:cNvPr>
          <p:cNvSpPr/>
          <p:nvPr userDrawn="1"/>
        </p:nvSpPr>
        <p:spPr>
          <a:xfrm>
            <a:off x="1773864" y="0"/>
            <a:ext cx="9884736" cy="9081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itle">
            <a:extLst>
              <a:ext uri="{FF2B5EF4-FFF2-40B4-BE49-F238E27FC236}">
                <a16:creationId xmlns:a16="http://schemas.microsoft.com/office/drawing/2014/main" id="{D4CA7DB8-4B5A-E34E-9870-26F61BD3E47D}"/>
              </a:ext>
            </a:extLst>
          </p:cNvPr>
          <p:cNvSpPr>
            <a:spLocks noGrp="1"/>
          </p:cNvSpPr>
          <p:nvPr>
            <p:ph type="ctrTitle" hasCustomPrompt="1"/>
          </p:nvPr>
        </p:nvSpPr>
        <p:spPr bwMode="blackWhite">
          <a:xfrm>
            <a:off x="2107520" y="437030"/>
            <a:ext cx="7988978" cy="332399"/>
          </a:xfrm>
          <a:prstGeom prst="rect">
            <a:avLst/>
          </a:prstGeom>
          <a:noFill/>
          <a:ln w="38100">
            <a:noFill/>
          </a:ln>
        </p:spPr>
        <p:txBody>
          <a:bodyPr wrap="square" lIns="0" tIns="0" rIns="0" bIns="0" anchor="t" anchorCtr="0">
            <a:spAutoFit/>
          </a:bodyPr>
          <a:lstStyle>
            <a:lvl1pPr algn="l">
              <a:defRPr sz="2400" b="1" i="1" cap="none" spc="0" baseline="0">
                <a:solidFill>
                  <a:schemeClr val="tx2"/>
                </a:solidFill>
                <a:latin typeface="Franklin Gothic Book" panose="020B0503020102020204" pitchFamily="34" charset="0"/>
              </a:defRPr>
            </a:lvl1pPr>
          </a:lstStyle>
          <a:p>
            <a:r>
              <a:rPr lang="en-US"/>
              <a:t>Title</a:t>
            </a:r>
          </a:p>
        </p:txBody>
      </p:sp>
      <p:sp>
        <p:nvSpPr>
          <p:cNvPr id="26" name="Subhead">
            <a:extLst>
              <a:ext uri="{FF2B5EF4-FFF2-40B4-BE49-F238E27FC236}">
                <a16:creationId xmlns:a16="http://schemas.microsoft.com/office/drawing/2014/main" id="{1DF492DD-020D-4A41-BFE4-1758A1DC7221}"/>
              </a:ext>
            </a:extLst>
          </p:cNvPr>
          <p:cNvSpPr>
            <a:spLocks noGrp="1"/>
          </p:cNvSpPr>
          <p:nvPr>
            <p:ph type="subTitle" idx="1" hasCustomPrompt="1"/>
          </p:nvPr>
        </p:nvSpPr>
        <p:spPr>
          <a:xfrm>
            <a:off x="2107518" y="1345167"/>
            <a:ext cx="7988980" cy="276999"/>
          </a:xfrm>
          <a:noFill/>
        </p:spPr>
        <p:txBody>
          <a:bodyPr wrap="square" lIns="0" tIns="0" rIns="0" bIns="0" anchor="t" anchorCtr="0">
            <a:spAutoFit/>
          </a:bodyPr>
          <a:lstStyle>
            <a:lvl1pPr marL="0" indent="0" algn="l">
              <a:buNone/>
              <a:defRPr sz="1800" b="1" i="0" baseline="0">
                <a:solidFill>
                  <a:schemeClr val="accent2"/>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2665914" y="1917389"/>
            <a:ext cx="4081046"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normalizeH="0" baseline="0">
                <a:solidFill>
                  <a:schemeClr val="bg1"/>
                </a:solidFill>
                <a:latin typeface="Franklin Gothic Book" panose="020B05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7093131" y="1920876"/>
            <a:ext cx="4561597" cy="2982913"/>
          </a:xfrm>
          <a:solidFill>
            <a:schemeClr val="accent4"/>
          </a:solidFill>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16" name="Date">
            <a:extLst>
              <a:ext uri="{FF2B5EF4-FFF2-40B4-BE49-F238E27FC236}">
                <a16:creationId xmlns:a16="http://schemas.microsoft.com/office/drawing/2014/main" id="{C8365B71-1339-9448-BF22-95AA51DA73FB}"/>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5/3/2024</a:t>
            </a:fld>
            <a:endParaRPr lang="en-US"/>
          </a:p>
        </p:txBody>
      </p:sp>
      <p:sp>
        <p:nvSpPr>
          <p:cNvPr id="17" name="Slide Number">
            <a:extLst>
              <a:ext uri="{FF2B5EF4-FFF2-40B4-BE49-F238E27FC236}">
                <a16:creationId xmlns:a16="http://schemas.microsoft.com/office/drawing/2014/main" id="{90CEF399-1C96-2B44-8CD0-34997E7B715B}"/>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2" name="Purdue CoBrand">
            <a:extLst>
              <a:ext uri="{FF2B5EF4-FFF2-40B4-BE49-F238E27FC236}">
                <a16:creationId xmlns:a16="http://schemas.microsoft.com/office/drawing/2014/main" id="{F8D8386B-0D43-664A-B6B7-C474C0595C63}"/>
              </a:ext>
            </a:extLst>
          </p:cNvPr>
          <p:cNvPicPr>
            <a:picLocks noChangeAspect="1"/>
          </p:cNvPicPr>
          <p:nvPr userDrawn="1"/>
        </p:nvPicPr>
        <p:blipFill>
          <a:blip r:embed="rId2"/>
          <a:srcRect/>
          <a:stretch/>
        </p:blipFill>
        <p:spPr>
          <a:xfrm>
            <a:off x="1811903" y="5987080"/>
            <a:ext cx="4243984" cy="449363"/>
          </a:xfrm>
          <a:prstGeom prst="rect">
            <a:avLst/>
          </a:prstGeom>
        </p:spPr>
      </p:pic>
      <p:pic>
        <p:nvPicPr>
          <p:cNvPr id="2" name="Picture 2" descr="Smithfield Foods">
            <a:extLst>
              <a:ext uri="{FF2B5EF4-FFF2-40B4-BE49-F238E27FC236}">
                <a16:creationId xmlns:a16="http://schemas.microsoft.com/office/drawing/2014/main" id="{D1E5400E-9662-BE7C-04BC-0071219B07E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6430" t="19120" r="19853" b="18427"/>
          <a:stretch/>
        </p:blipFill>
        <p:spPr bwMode="auto">
          <a:xfrm>
            <a:off x="5671287" y="5870145"/>
            <a:ext cx="1362641" cy="70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032">
          <p15:clr>
            <a:srgbClr val="FBAE40"/>
          </p15:clr>
        </p15:guide>
        <p15:guide id="4" pos="7344">
          <p15:clr>
            <a:srgbClr val="FBAE40"/>
          </p15:clr>
        </p15:guide>
        <p15:guide id="5" pos="6848">
          <p15:clr>
            <a:srgbClr val="FBAE40"/>
          </p15:clr>
        </p15:guide>
        <p15:guide id="6" orient="horz" pos="4080">
          <p15:clr>
            <a:srgbClr val="FBAE40"/>
          </p15:clr>
        </p15:guide>
        <p15:guide id="7" pos="1104">
          <p15:clr>
            <a:srgbClr val="FBAE40"/>
          </p15:clr>
        </p15:guide>
        <p15:guide id="8" pos="16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 Picture">
    <p:bg>
      <p:bgPr>
        <a:solidFill>
          <a:schemeClr val="accent4"/>
        </a:solidFill>
        <a:effectLst/>
      </p:bgPr>
    </p:bg>
    <p:spTree>
      <p:nvGrpSpPr>
        <p:cNvPr id="1" name=""/>
        <p:cNvGrpSpPr/>
        <p:nvPr/>
      </p:nvGrpSpPr>
      <p:grpSpPr>
        <a:xfrm>
          <a:off x="0" y="0"/>
          <a:ext cx="0" cy="0"/>
          <a:chOff x="0" y="0"/>
          <a:chExt cx="0" cy="0"/>
        </a:xfrm>
      </p:grpSpPr>
      <p:sp>
        <p:nvSpPr>
          <p:cNvPr id="17" name="Picture" descr="Picture Description">
            <a:extLst>
              <a:ext uri="{FF2B5EF4-FFF2-40B4-BE49-F238E27FC236}">
                <a16:creationId xmlns:a16="http://schemas.microsoft.com/office/drawing/2014/main" id="{B6A7C9B5-3617-0144-A4ED-16186741E8C3}"/>
              </a:ext>
            </a:extLst>
          </p:cNvPr>
          <p:cNvSpPr>
            <a:spLocks noGrp="1"/>
          </p:cNvSpPr>
          <p:nvPr>
            <p:ph type="pic" sz="quarter" idx="13"/>
          </p:nvPr>
        </p:nvSpPr>
        <p:spPr>
          <a:xfrm>
            <a:off x="0" y="0"/>
            <a:ext cx="12192000" cy="685800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3" name="Photo caption"/>
          <p:cNvSpPr>
            <a:spLocks noGrp="1"/>
          </p:cNvSpPr>
          <p:nvPr>
            <p:ph type="subTitle" idx="1" hasCustomPrompt="1"/>
          </p:nvPr>
        </p:nvSpPr>
        <p:spPr>
          <a:xfrm>
            <a:off x="7301170" y="219206"/>
            <a:ext cx="3574087" cy="738664"/>
          </a:xfrm>
          <a:noFill/>
        </p:spPr>
        <p:txBody>
          <a:bodyPr wrap="square" lIns="0" tIns="0" rIns="0" bIns="0" anchor="t" anchorCtr="0">
            <a:spAutoFit/>
          </a:bodyPr>
          <a:lstStyle>
            <a:lvl1pPr marL="0" indent="0" algn="l">
              <a:buNone/>
              <a:defRPr sz="1600" b="1" i="0" baseline="0">
                <a:solidFill>
                  <a:schemeClr val="bg1"/>
                </a:solidFill>
                <a:latin typeface="Franklin Gothic Book" panose="020B05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Brief photo caption. Place in top left or right corner. Make text black or white for legibility.</a:t>
            </a:r>
          </a:p>
        </p:txBody>
      </p:sp>
      <p:sp>
        <p:nvSpPr>
          <p:cNvPr id="11" name="Date">
            <a:extLst>
              <a:ext uri="{FF2B5EF4-FFF2-40B4-BE49-F238E27FC236}">
                <a16:creationId xmlns:a16="http://schemas.microsoft.com/office/drawing/2014/main" id="{F330C439-AFA6-B840-9D2A-258668D35CA5}"/>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5/3/2024</a:t>
            </a:fld>
            <a:endParaRPr lang="en-US"/>
          </a:p>
        </p:txBody>
      </p:sp>
      <p:sp>
        <p:nvSpPr>
          <p:cNvPr id="14" name="Slide Number">
            <a:extLst>
              <a:ext uri="{FF2B5EF4-FFF2-40B4-BE49-F238E27FC236}">
                <a16:creationId xmlns:a16="http://schemas.microsoft.com/office/drawing/2014/main" id="{ACC80B6D-3922-3742-99F9-101C945C2B33}"/>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cxnSp>
        <p:nvCxnSpPr>
          <p:cNvPr id="19" name="Line 2">
            <a:extLst>
              <a:ext uri="{FF2B5EF4-FFF2-40B4-BE49-F238E27FC236}">
                <a16:creationId xmlns:a16="http://schemas.microsoft.com/office/drawing/2014/main" id="{E3D41B36-C946-AA44-BFF4-3F3A6A8607A2}"/>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9" name="Purdue CoBrand">
            <a:extLst>
              <a:ext uri="{FF2B5EF4-FFF2-40B4-BE49-F238E27FC236}">
                <a16:creationId xmlns:a16="http://schemas.microsoft.com/office/drawing/2014/main" id="{B1FB8C0C-65BE-BE4A-9624-20705F2A16B6}"/>
              </a:ext>
            </a:extLst>
          </p:cNvPr>
          <p:cNvPicPr>
            <a:picLocks noChangeAspect="1"/>
          </p:cNvPicPr>
          <p:nvPr userDrawn="1"/>
        </p:nvPicPr>
        <p:blipFill>
          <a:blip r:embed="rId2"/>
          <a:srcRect/>
          <a:stretch/>
        </p:blipFill>
        <p:spPr>
          <a:xfrm>
            <a:off x="1811903" y="5987080"/>
            <a:ext cx="4243984" cy="449363"/>
          </a:xfrm>
          <a:prstGeom prst="rect">
            <a:avLst/>
          </a:prstGeom>
        </p:spPr>
      </p:pic>
      <p:pic>
        <p:nvPicPr>
          <p:cNvPr id="2" name="Picture 2" descr="Smithfield Foods">
            <a:extLst>
              <a:ext uri="{FF2B5EF4-FFF2-40B4-BE49-F238E27FC236}">
                <a16:creationId xmlns:a16="http://schemas.microsoft.com/office/drawing/2014/main" id="{967A2686-8823-6954-CF2C-261BC0070E5C}"/>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6430" t="19120" r="19853" b="18427"/>
          <a:stretch/>
        </p:blipFill>
        <p:spPr bwMode="auto">
          <a:xfrm>
            <a:off x="5671287" y="5870145"/>
            <a:ext cx="1362641" cy="70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 Fact/Highlight">
    <p:bg>
      <p:bgPr>
        <a:solidFill>
          <a:schemeClr val="accent4"/>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p:nvSpPr>
        <p:spPr>
          <a:xfrm>
            <a:off x="1" y="0"/>
            <a:ext cx="12191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886334" y="1614576"/>
            <a:ext cx="6419331" cy="1007712"/>
          </a:xfrm>
          <a:prstGeom prst="rect">
            <a:avLst/>
          </a:prstGeom>
          <a:noFill/>
          <a:ln w="38100">
            <a:noFill/>
          </a:ln>
        </p:spPr>
        <p:txBody>
          <a:bodyPr wrap="square" lIns="0" tIns="0" rIns="0" bIns="0" anchor="t" anchorCtr="0">
            <a:spAutoFit/>
          </a:bodyPr>
          <a:lstStyle>
            <a:lvl1pPr algn="ctr">
              <a:defRPr sz="7200" b="1" i="0" cap="none" spc="300" baseline="0">
                <a:solidFill>
                  <a:schemeClr val="accent2"/>
                </a:solidFill>
                <a:latin typeface="Impact" panose="020B0806030902050204" pitchFamily="34" charset="0"/>
              </a:defRPr>
            </a:lvl1pPr>
          </a:lstStyle>
          <a:p>
            <a:r>
              <a:rPr lang="en-US" spc="0">
                <a:latin typeface="United Sans Rg Md" pitchFamily="50" charset="0"/>
              </a:rPr>
              <a:t>123</a:t>
            </a:r>
            <a:endParaRPr lang="en-US"/>
          </a:p>
        </p:txBody>
      </p:sp>
      <p:sp>
        <p:nvSpPr>
          <p:cNvPr id="20" name="Black Bar">
            <a:extLst>
              <a:ext uri="{FF2B5EF4-FFF2-40B4-BE49-F238E27FC236}">
                <a16:creationId xmlns:a16="http://schemas.microsoft.com/office/drawing/2014/main" id="{EACB2F0C-1C3D-CD48-AD13-7B5AD683F7C7}"/>
              </a:ext>
            </a:extLst>
          </p:cNvPr>
          <p:cNvSpPr/>
          <p:nvPr/>
        </p:nvSpPr>
        <p:spPr>
          <a:xfrm>
            <a:off x="2648277" y="2744421"/>
            <a:ext cx="6905456"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head"/>
          <p:cNvSpPr>
            <a:spLocks noGrp="1"/>
          </p:cNvSpPr>
          <p:nvPr>
            <p:ph type="subTitle" idx="1" hasCustomPrompt="1"/>
          </p:nvPr>
        </p:nvSpPr>
        <p:spPr>
          <a:xfrm>
            <a:off x="2648276" y="2706475"/>
            <a:ext cx="6895463" cy="492443"/>
          </a:xfrm>
          <a:noFill/>
        </p:spPr>
        <p:txBody>
          <a:bodyPr wrap="square" lIns="0" tIns="0" rIns="0" bIns="0" anchor="t" anchorCtr="0">
            <a:spAutoFit/>
          </a:bodyPr>
          <a:lstStyle>
            <a:lvl1pPr marL="0" indent="0" algn="ctr">
              <a:buNone/>
              <a:defRPr sz="3200" b="0" i="0" spc="300" baseline="0">
                <a:solidFill>
                  <a:schemeClr val="accent4"/>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875268" y="3540352"/>
            <a:ext cx="6678467"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Book" panose="020B0503020102020204" pitchFamily="34" charset="0"/>
              </a:defRPr>
            </a:lvl1pPr>
          </a:lstStyle>
          <a:p>
            <a:pPr lvl="0"/>
            <a:r>
              <a:rPr lang="en-US"/>
              <a:t>Fact or highlight. Keep it short with bite-size chunks of information.</a:t>
            </a:r>
          </a:p>
        </p:txBody>
      </p:sp>
      <p:sp>
        <p:nvSpPr>
          <p:cNvPr id="16" name="Date">
            <a:extLst>
              <a:ext uri="{FF2B5EF4-FFF2-40B4-BE49-F238E27FC236}">
                <a16:creationId xmlns:a16="http://schemas.microsoft.com/office/drawing/2014/main" id="{D5F83FDC-674A-8F42-A488-884B2867DCC3}"/>
              </a:ext>
            </a:extLst>
          </p:cNvPr>
          <p:cNvSpPr>
            <a:spLocks noGrp="1"/>
          </p:cNvSpPr>
          <p:nvPr>
            <p:ph type="dt" sz="half" idx="10"/>
          </p:nvPr>
        </p:nvSpPr>
        <p:spPr>
          <a:xfrm>
            <a:off x="8926248" y="6220740"/>
            <a:ext cx="1021891" cy="323968"/>
          </a:xfrm>
        </p:spPr>
        <p:txBody>
          <a:bodyPr/>
          <a:lstStyle>
            <a:lvl1pPr>
              <a:defRPr>
                <a:solidFill>
                  <a:schemeClr val="bg1">
                    <a:alpha val="70000"/>
                  </a:schemeClr>
                </a:solidFill>
              </a:defRPr>
            </a:lvl1pPr>
          </a:lstStyle>
          <a:p>
            <a:fld id="{D47A9A36-4EB0-BF46-AE48-7CDA251B954B}" type="datetime1">
              <a:rPr lang="en-US" smtClean="0"/>
              <a:t>5/3/2024</a:t>
            </a:fld>
            <a:endParaRPr lang="en-US"/>
          </a:p>
        </p:txBody>
      </p:sp>
      <p:sp>
        <p:nvSpPr>
          <p:cNvPr id="17" name="Slide Number">
            <a:extLst>
              <a:ext uri="{FF2B5EF4-FFF2-40B4-BE49-F238E27FC236}">
                <a16:creationId xmlns:a16="http://schemas.microsoft.com/office/drawing/2014/main" id="{DF9C56DA-C412-B14C-8168-05E55A21B5E5}"/>
              </a:ext>
            </a:extLst>
          </p:cNvPr>
          <p:cNvSpPr>
            <a:spLocks noGrp="1"/>
          </p:cNvSpPr>
          <p:nvPr>
            <p:ph type="sldNum" sz="quarter" idx="12"/>
          </p:nvPr>
        </p:nvSpPr>
        <p:spPr>
          <a:xfrm>
            <a:off x="10096500" y="6200875"/>
            <a:ext cx="487680" cy="365760"/>
          </a:xfrm>
        </p:spPr>
        <p:txBody>
          <a:bodyPr/>
          <a:lstStyle>
            <a:lvl1pPr>
              <a:defRPr>
                <a:solidFill>
                  <a:schemeClr val="bg1"/>
                </a:solidFill>
              </a:defRPr>
            </a:lvl1pPr>
          </a:lstStyle>
          <a:p>
            <a:fld id="{8A7A6979-0714-4377-B894-6BE4C2D6E202}" type="slidenum">
              <a:rPr lang="en-US" smtClean="0"/>
              <a:pPr/>
              <a:t>‹#›</a:t>
            </a:fld>
            <a:endParaRPr lang="en-US"/>
          </a:p>
        </p:txBody>
      </p:sp>
      <p:pic>
        <p:nvPicPr>
          <p:cNvPr id="13" name="Purdue CoBrand">
            <a:extLst>
              <a:ext uri="{FF2B5EF4-FFF2-40B4-BE49-F238E27FC236}">
                <a16:creationId xmlns:a16="http://schemas.microsoft.com/office/drawing/2014/main" id="{C956BC4A-6335-2245-B16C-D97B7C359084}"/>
              </a:ext>
            </a:extLst>
          </p:cNvPr>
          <p:cNvPicPr>
            <a:picLocks noChangeAspect="1"/>
          </p:cNvPicPr>
          <p:nvPr userDrawn="1"/>
        </p:nvPicPr>
        <p:blipFill>
          <a:blip r:embed="rId2"/>
          <a:srcRect/>
          <a:stretch/>
        </p:blipFill>
        <p:spPr>
          <a:xfrm>
            <a:off x="1811903" y="5987080"/>
            <a:ext cx="4243984" cy="449363"/>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orient="horz" pos="1008">
          <p15:clr>
            <a:srgbClr val="FBAE40"/>
          </p15:clr>
        </p15:guide>
        <p15:guide id="8" orient="horz" pos="1488">
          <p15:clr>
            <a:srgbClr val="FBAE40"/>
          </p15:clr>
        </p15:guide>
        <p15:guide id="9" orient="horz" pos="86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4"/>
        </a:solidFill>
        <a:effectLst/>
      </p:bgPr>
    </p:bg>
    <p:spTree>
      <p:nvGrpSpPr>
        <p:cNvPr id="1" name=""/>
        <p:cNvGrpSpPr/>
        <p:nvPr/>
      </p:nvGrpSpPr>
      <p:grpSpPr>
        <a:xfrm>
          <a:off x="0" y="0"/>
          <a:ext cx="0" cy="0"/>
          <a:chOff x="0" y="0"/>
          <a:chExt cx="0" cy="0"/>
        </a:xfrm>
      </p:grpSpPr>
      <p:sp>
        <p:nvSpPr>
          <p:cNvPr id="20" name="Black Background">
            <a:extLst>
              <a:ext uri="{FF2B5EF4-FFF2-40B4-BE49-F238E27FC236}">
                <a16:creationId xmlns:a16="http://schemas.microsoft.com/office/drawing/2014/main" id="{EACB2F0C-1C3D-CD48-AD13-7B5AD683F7C7}"/>
              </a:ext>
            </a:extLst>
          </p:cNvPr>
          <p:cNvSpPr/>
          <p:nvPr/>
        </p:nvSpPr>
        <p:spPr>
          <a:xfrm>
            <a:off x="0"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Heading"/>
          <p:cNvSpPr>
            <a:spLocks noGrp="1"/>
          </p:cNvSpPr>
          <p:nvPr>
            <p:ph type="ctrTitle" hasCustomPrompt="1"/>
          </p:nvPr>
        </p:nvSpPr>
        <p:spPr bwMode="blackWhite">
          <a:xfrm>
            <a:off x="2628902" y="1521334"/>
            <a:ext cx="6347458" cy="609398"/>
          </a:xfrm>
          <a:prstGeom prst="rect">
            <a:avLst/>
          </a:prstGeom>
          <a:noFill/>
          <a:ln w="38100">
            <a:noFill/>
          </a:ln>
        </p:spPr>
        <p:txBody>
          <a:bodyPr wrap="square" lIns="0" tIns="0" rIns="0" bIns="0" anchor="t" anchorCtr="0">
            <a:spAutoFit/>
          </a:bodyPr>
          <a:lstStyle>
            <a:lvl1pPr algn="l">
              <a:defRPr sz="4400" b="1" i="1" spc="0" baseline="0">
                <a:solidFill>
                  <a:schemeClr val="tx2"/>
                </a:solidFill>
                <a:latin typeface="Franklin Gothic Book" panose="020B0503020102020204" pitchFamily="34" charset="0"/>
              </a:defRPr>
            </a:lvl1pPr>
          </a:lstStyle>
          <a:p>
            <a:r>
              <a:rPr lang="en-US"/>
              <a:t>Thank You</a:t>
            </a:r>
          </a:p>
        </p:txBody>
      </p:sp>
      <p:sp>
        <p:nvSpPr>
          <p:cNvPr id="16" name="Body Text">
            <a:extLst>
              <a:ext uri="{FF2B5EF4-FFF2-40B4-BE49-F238E27FC236}">
                <a16:creationId xmlns:a16="http://schemas.microsoft.com/office/drawing/2014/main" id="{900775FC-E9E4-FF46-A522-92CC39196093}"/>
              </a:ext>
            </a:extLst>
          </p:cNvPr>
          <p:cNvSpPr>
            <a:spLocks noGrp="1"/>
          </p:cNvSpPr>
          <p:nvPr>
            <p:ph type="body" sz="quarter" idx="14" hasCustomPrompt="1"/>
          </p:nvPr>
        </p:nvSpPr>
        <p:spPr>
          <a:xfrm>
            <a:off x="2628900" y="2548210"/>
            <a:ext cx="6347460" cy="880790"/>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1600" b="0" i="0" normalizeH="0" baseline="0">
                <a:solidFill>
                  <a:schemeClr val="accent4"/>
                </a:solidFill>
                <a:latin typeface="Franklin Gothic Book" panose="020B0503020102020204" pitchFamily="34" charset="0"/>
              </a:defRPr>
            </a:lvl1pPr>
          </a:lstStyle>
          <a:p>
            <a:pPr lvl="0"/>
            <a:r>
              <a:rPr lang="en-US"/>
              <a:t>Conclusion, call to action or contact information. </a:t>
            </a:r>
          </a:p>
        </p:txBody>
      </p:sp>
      <p:sp>
        <p:nvSpPr>
          <p:cNvPr id="12" name="Date">
            <a:extLst>
              <a:ext uri="{FF2B5EF4-FFF2-40B4-BE49-F238E27FC236}">
                <a16:creationId xmlns:a16="http://schemas.microsoft.com/office/drawing/2014/main" id="{E7D56F3A-D0B6-8A49-81C9-B6A0051C7E73}"/>
              </a:ext>
            </a:extLst>
          </p:cNvPr>
          <p:cNvSpPr>
            <a:spLocks noGrp="1"/>
          </p:cNvSpPr>
          <p:nvPr>
            <p:ph type="dt" sz="half" idx="10"/>
          </p:nvPr>
        </p:nvSpPr>
        <p:spPr>
          <a:xfrm>
            <a:off x="8926248" y="6220740"/>
            <a:ext cx="1021891" cy="323968"/>
          </a:xfrm>
        </p:spPr>
        <p:txBody>
          <a:bodyPr/>
          <a:lstStyle>
            <a:lvl1pPr>
              <a:defRPr>
                <a:solidFill>
                  <a:schemeClr val="accent4">
                    <a:alpha val="70000"/>
                  </a:schemeClr>
                </a:solidFill>
              </a:defRPr>
            </a:lvl1pPr>
          </a:lstStyle>
          <a:p>
            <a:fld id="{D47A9A36-4EB0-BF46-AE48-7CDA251B954B}" type="datetime1">
              <a:rPr lang="en-US" smtClean="0"/>
              <a:pPr/>
              <a:t>5/3/2024</a:t>
            </a:fld>
            <a:endParaRPr lang="en-US"/>
          </a:p>
        </p:txBody>
      </p:sp>
      <p:sp>
        <p:nvSpPr>
          <p:cNvPr id="14" name="Slide Number">
            <a:extLst>
              <a:ext uri="{FF2B5EF4-FFF2-40B4-BE49-F238E27FC236}">
                <a16:creationId xmlns:a16="http://schemas.microsoft.com/office/drawing/2014/main" id="{DED03763-61BB-3343-B3CC-0623CC8EAA03}"/>
              </a:ext>
            </a:extLst>
          </p:cNvPr>
          <p:cNvSpPr>
            <a:spLocks noGrp="1"/>
          </p:cNvSpPr>
          <p:nvPr>
            <p:ph type="sldNum" sz="quarter" idx="12"/>
          </p:nvPr>
        </p:nvSpPr>
        <p:spPr>
          <a:xfrm>
            <a:off x="10096500" y="6200875"/>
            <a:ext cx="487680" cy="365760"/>
          </a:xfrm>
        </p:spPr>
        <p:txBody>
          <a:bodyPr/>
          <a:lstStyle>
            <a:lvl1pPr>
              <a:defRPr>
                <a:solidFill>
                  <a:schemeClr val="accent4"/>
                </a:solidFill>
              </a:defRPr>
            </a:lvl1pPr>
          </a:lstStyle>
          <a:p>
            <a:fld id="{8A7A6979-0714-4377-B894-6BE4C2D6E202}" type="slidenum">
              <a:rPr lang="en-US" smtClean="0"/>
              <a:pPr/>
              <a:t>‹#›</a:t>
            </a:fld>
            <a:endParaRPr lang="en-US"/>
          </a:p>
        </p:txBody>
      </p:sp>
      <p:cxnSp>
        <p:nvCxnSpPr>
          <p:cNvPr id="17" name="Line 1">
            <a:extLst>
              <a:ext uri="{FF2B5EF4-FFF2-40B4-BE49-F238E27FC236}">
                <a16:creationId xmlns:a16="http://schemas.microsoft.com/office/drawing/2014/main" id="{9B9CC658-FCDB-754D-83A8-E72E62847F53}"/>
              </a:ext>
            </a:extLst>
          </p:cNvPr>
          <p:cNvCxnSpPr/>
          <p:nvPr userDrawn="1"/>
        </p:nvCxnSpPr>
        <p:spPr>
          <a:xfrm>
            <a:off x="1281648" y="5789"/>
            <a:ext cx="0" cy="646446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52700362-C315-8A41-8A37-D1C4D5A0E238}"/>
              </a:ext>
            </a:extLst>
          </p:cNvPr>
          <p:cNvCxnSpPr>
            <a:cxnSpLocks/>
          </p:cNvCxnSpPr>
          <p:nvPr userDrawn="1"/>
        </p:nvCxnSpPr>
        <p:spPr>
          <a:xfrm>
            <a:off x="8724900"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14A431DC-9C67-D94C-982A-8D0C2E3D10D8}"/>
              </a:ext>
            </a:extLst>
          </p:cNvPr>
          <p:cNvCxnSpPr>
            <a:cxnSpLocks/>
          </p:cNvCxnSpPr>
          <p:nvPr userDrawn="1"/>
        </p:nvCxnSpPr>
        <p:spPr>
          <a:xfrm>
            <a:off x="10880901"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urdue CoBrand">
            <a:extLst>
              <a:ext uri="{FF2B5EF4-FFF2-40B4-BE49-F238E27FC236}">
                <a16:creationId xmlns:a16="http://schemas.microsoft.com/office/drawing/2014/main" id="{176AE897-D878-964C-8095-7884DE87DB08}"/>
              </a:ext>
            </a:extLst>
          </p:cNvPr>
          <p:cNvPicPr>
            <a:picLocks noChangeAspect="1"/>
          </p:cNvPicPr>
          <p:nvPr userDrawn="1"/>
        </p:nvPicPr>
        <p:blipFill>
          <a:blip r:embed="rId2"/>
          <a:srcRect/>
          <a:stretch/>
        </p:blipFill>
        <p:spPr>
          <a:xfrm>
            <a:off x="1811903" y="5987081"/>
            <a:ext cx="4243984" cy="449363"/>
          </a:xfrm>
          <a:prstGeom prst="rect">
            <a:avLst/>
          </a:prstGeom>
        </p:spPr>
      </p:pic>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3960">
          <p15:clr>
            <a:srgbClr val="FBAE40"/>
          </p15:clr>
        </p15:guide>
        <p15:guide id="4" pos="5952">
          <p15:clr>
            <a:srgbClr val="FBAE40"/>
          </p15:clr>
        </p15:guide>
        <p15:guide id="5" pos="6848">
          <p15:clr>
            <a:srgbClr val="FBAE40"/>
          </p15:clr>
        </p15:guide>
        <p15:guide id="6" orient="horz" pos="4080">
          <p15:clr>
            <a:srgbClr val="FBAE40"/>
          </p15:clr>
        </p15:guide>
        <p15:guide id="7" pos="165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141394" y="964692"/>
            <a:ext cx="7917007"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2141394" y="2638046"/>
            <a:ext cx="7917007"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744769" y="6227670"/>
            <a:ext cx="1161231" cy="323968"/>
          </a:xfrm>
          <a:prstGeom prst="rect">
            <a:avLst/>
          </a:prstGeom>
        </p:spPr>
        <p:txBody>
          <a:bodyPr vert="horz" lIns="91440" tIns="45720" rIns="91440" bIns="45720" rtlCol="0" anchor="ctr"/>
          <a:lstStyle>
            <a:lvl1pPr algn="r">
              <a:defRPr sz="1000" b="0" i="0" baseline="0">
                <a:solidFill>
                  <a:schemeClr val="tx1">
                    <a:alpha val="70000"/>
                  </a:schemeClr>
                </a:solidFill>
                <a:latin typeface="Franklin Gothic Book" panose="020B0503020102020204" pitchFamily="34" charset="0"/>
              </a:defRPr>
            </a:lvl1pPr>
          </a:lstStyle>
          <a:p>
            <a:fld id="{E0C8DACD-4E35-4E4C-AC75-C3DE50F04E7E}" type="datetime1">
              <a:rPr lang="en-US" smtClean="0"/>
              <a:pPr/>
              <a:t>5/3/2024</a:t>
            </a:fld>
            <a:endParaRPr lang="en-US"/>
          </a:p>
        </p:txBody>
      </p:sp>
      <p:sp>
        <p:nvSpPr>
          <p:cNvPr id="6" name="Slide Number Placeholder 5"/>
          <p:cNvSpPr>
            <a:spLocks noGrp="1"/>
          </p:cNvSpPr>
          <p:nvPr>
            <p:ph type="sldNum" sz="quarter" idx="4"/>
          </p:nvPr>
        </p:nvSpPr>
        <p:spPr>
          <a:xfrm>
            <a:off x="10096500" y="6200875"/>
            <a:ext cx="487680" cy="365760"/>
          </a:xfrm>
          <a:prstGeom prst="ellipse">
            <a:avLst/>
          </a:prstGeom>
          <a:noFill/>
        </p:spPr>
        <p:txBody>
          <a:bodyPr vert="horz" lIns="18288" tIns="45720" rIns="18288" bIns="45720" rtlCol="0" anchor="ctr">
            <a:noAutofit/>
          </a:bodyPr>
          <a:lstStyle>
            <a:lvl1pPr algn="ctr">
              <a:defRPr sz="1000" b="1" i="0" spc="0" baseline="0">
                <a:solidFill>
                  <a:schemeClr val="tx1"/>
                </a:solidFill>
                <a:latin typeface="Franklin Gothic Book" panose="020B0503020102020204" pitchFamily="34" charset="0"/>
              </a:defRPr>
            </a:lvl1pPr>
          </a:lstStyle>
          <a:p>
            <a:fld id="{8A7A6979-0714-4377-B894-6BE4C2D6E202}" type="slidenum">
              <a:rPr lang="en-US" smtClean="0"/>
              <a:pPr/>
              <a:t>‹#›</a:t>
            </a:fld>
            <a:endParaRPr lang="en-US"/>
          </a:p>
        </p:txBody>
      </p:sp>
      <p:sp>
        <p:nvSpPr>
          <p:cNvPr id="7" name="Footer Placeholder 4">
            <a:extLst>
              <a:ext uri="{FF2B5EF4-FFF2-40B4-BE49-F238E27FC236}">
                <a16:creationId xmlns:a16="http://schemas.microsoft.com/office/drawing/2014/main" id="{F51272EC-C1E6-1240-AF69-43B2679C2CD3}"/>
              </a:ext>
            </a:extLst>
          </p:cNvPr>
          <p:cNvSpPr>
            <a:spLocks noGrp="1"/>
          </p:cNvSpPr>
          <p:nvPr>
            <p:ph type="ftr" sz="quarter" idx="3"/>
          </p:nvPr>
        </p:nvSpPr>
        <p:spPr>
          <a:xfrm>
            <a:off x="1137845" y="6219163"/>
            <a:ext cx="6075552" cy="320040"/>
          </a:xfrm>
          <a:prstGeom prst="rect">
            <a:avLst/>
          </a:prstGeom>
        </p:spPr>
        <p:txBody>
          <a:bodyPr vert="horz" lIns="91440" tIns="45720" rIns="91440" bIns="45720" rtlCol="0" anchor="ctr"/>
          <a:lstStyle>
            <a:lvl1pPr algn="l">
              <a:defRPr sz="1000">
                <a:solidFill>
                  <a:schemeClr val="tx1">
                    <a:alpha val="70000"/>
                  </a:schemeClr>
                </a:solidFill>
              </a:defRPr>
            </a:lvl1pPr>
          </a:lstStyle>
          <a:p>
            <a:endParaRPr lang="en-US"/>
          </a:p>
        </p:txBody>
      </p:sp>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25" r:id="rId1"/>
    <p:sldLayoutId id="2147483709" r:id="rId2"/>
    <p:sldLayoutId id="2147483720" r:id="rId3"/>
    <p:sldLayoutId id="2147483721" r:id="rId4"/>
    <p:sldLayoutId id="2147483722" r:id="rId5"/>
    <p:sldLayoutId id="2147483723" r:id="rId6"/>
    <p:sldLayoutId id="2147483724" r:id="rId7"/>
  </p:sldLayoutIdLst>
  <p:hf hdr="0" ftr="0"/>
  <p:txStyles>
    <p:titleStyle>
      <a:lvl1pPr algn="ctr" defTabSz="914400" rtl="0" eaLnBrk="1" latinLnBrk="0" hangingPunct="1">
        <a:lnSpc>
          <a:spcPct val="90000"/>
        </a:lnSpc>
        <a:spcBef>
          <a:spcPct val="0"/>
        </a:spcBef>
        <a:buNone/>
        <a:defRPr sz="2600" b="1" i="0" kern="1200" cap="all" spc="200" baseline="0">
          <a:solidFill>
            <a:srgbClr val="262626"/>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056">
          <p15:clr>
            <a:srgbClr val="F26B43"/>
          </p15:clr>
        </p15:guide>
        <p15:guide id="4" pos="6240">
          <p15:clr>
            <a:srgbClr val="F26B43"/>
          </p15:clr>
        </p15:guide>
        <p15:guide id="5" pos="63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3.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sv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8.svg"/><Relationship Id="rId4" Type="http://schemas.openxmlformats.org/officeDocument/2006/relationships/image" Target="../media/image77.pn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78.sv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78.sv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2.png"/><Relationship Id="rId1" Type="http://schemas.openxmlformats.org/officeDocument/2006/relationships/slideLayout" Target="../slideLayouts/slideLayout3.xml"/><Relationship Id="rId5" Type="http://schemas.openxmlformats.org/officeDocument/2006/relationships/image" Target="../media/image83.png"/><Relationship Id="rId4" Type="http://schemas.openxmlformats.org/officeDocument/2006/relationships/image" Target="../media/image78.svg"/></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4.png"/><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78.svg"/></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svg"/><Relationship Id="rId4" Type="http://schemas.openxmlformats.org/officeDocument/2006/relationships/image" Target="../media/image7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microsoft.com/office/2018/10/relationships/comments" Target="../comments/modernComment_12D_5448C92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4EA7F14-B9DE-164B-9F38-47D5668D2586}"/>
              </a:ext>
            </a:extLst>
          </p:cNvPr>
          <p:cNvSpPr>
            <a:spLocks noGrp="1"/>
          </p:cNvSpPr>
          <p:nvPr>
            <p:ph type="ctrTitle"/>
          </p:nvPr>
        </p:nvSpPr>
        <p:spPr>
          <a:xfrm>
            <a:off x="2647198" y="1501742"/>
            <a:ext cx="7547389" cy="1994392"/>
          </a:xfrm>
        </p:spPr>
        <p:txBody>
          <a:bodyPr/>
          <a:lstStyle/>
          <a:p>
            <a:r>
              <a:rPr lang="en-US" b="0" dirty="0">
                <a:latin typeface="Franklin Gothic Medium"/>
              </a:rPr>
              <a:t>Spend and Price Forecasting</a:t>
            </a:r>
          </a:p>
          <a:p>
            <a:endParaRPr lang="en-US" b="0" dirty="0">
              <a:latin typeface="Franklin Gothic Medium"/>
            </a:endParaRPr>
          </a:p>
        </p:txBody>
      </p:sp>
      <p:sp>
        <p:nvSpPr>
          <p:cNvPr id="3" name="Subtitle">
            <a:extLst>
              <a:ext uri="{FF2B5EF4-FFF2-40B4-BE49-F238E27FC236}">
                <a16:creationId xmlns:a16="http://schemas.microsoft.com/office/drawing/2014/main" id="{25E23969-B503-C04E-9B40-020A6AB945EA}"/>
              </a:ext>
            </a:extLst>
          </p:cNvPr>
          <p:cNvSpPr>
            <a:spLocks noGrp="1"/>
          </p:cNvSpPr>
          <p:nvPr>
            <p:ph type="subTitle" idx="1"/>
          </p:nvPr>
        </p:nvSpPr>
        <p:spPr>
          <a:xfrm>
            <a:off x="2647198" y="2909686"/>
            <a:ext cx="6801603" cy="338554"/>
          </a:xfrm>
        </p:spPr>
        <p:txBody>
          <a:bodyPr/>
          <a:lstStyle/>
          <a:p>
            <a:endParaRPr lang="en-US" b="0" dirty="0">
              <a:solidFill>
                <a:srgbClr val="FFFFFF"/>
              </a:solidFill>
              <a:latin typeface="Franklin Gothic Medium"/>
              <a:cs typeface="Arial"/>
            </a:endParaRPr>
          </a:p>
        </p:txBody>
      </p:sp>
      <p:sp>
        <p:nvSpPr>
          <p:cNvPr id="4" name="Date">
            <a:extLst>
              <a:ext uri="{FF2B5EF4-FFF2-40B4-BE49-F238E27FC236}">
                <a16:creationId xmlns:a16="http://schemas.microsoft.com/office/drawing/2014/main" id="{7488F1B0-19AE-FE4B-A8CD-0F44AB281CC5}"/>
              </a:ext>
            </a:extLst>
          </p:cNvPr>
          <p:cNvSpPr>
            <a:spLocks noGrp="1"/>
          </p:cNvSpPr>
          <p:nvPr>
            <p:ph type="dt" sz="half" idx="10"/>
          </p:nvPr>
        </p:nvSpPr>
        <p:spPr/>
        <p:txBody>
          <a:bodyPr/>
          <a:lstStyle/>
          <a:p>
            <a:fld id="{D47A9A36-4EB0-BF46-AE48-7CDA251B954B}" type="datetime1">
              <a:rPr lang="en-US" smtClean="0"/>
              <a:pPr/>
              <a:t>5/3/2024</a:t>
            </a:fld>
            <a:endParaRPr lang="en-US"/>
          </a:p>
        </p:txBody>
      </p:sp>
      <p:sp>
        <p:nvSpPr>
          <p:cNvPr id="5" name="Slide Number">
            <a:extLst>
              <a:ext uri="{FF2B5EF4-FFF2-40B4-BE49-F238E27FC236}">
                <a16:creationId xmlns:a16="http://schemas.microsoft.com/office/drawing/2014/main" id="{FFCAA48C-2045-8749-8754-B722B9DB8A5C}"/>
              </a:ext>
            </a:extLst>
          </p:cNvPr>
          <p:cNvSpPr>
            <a:spLocks noGrp="1"/>
          </p:cNvSpPr>
          <p:nvPr>
            <p:ph type="sldNum" sz="quarter" idx="12"/>
          </p:nvPr>
        </p:nvSpPr>
        <p:spPr/>
        <p:txBody>
          <a:bodyPr/>
          <a:lstStyle/>
          <a:p>
            <a:fld id="{8A7A6979-0714-4377-B894-6BE4C2D6E202}" type="slidenum">
              <a:rPr lang="en-US" smtClean="0"/>
              <a:pPr/>
              <a:t>1</a:t>
            </a:fld>
            <a:endParaRPr lang="en-US"/>
          </a:p>
        </p:txBody>
      </p:sp>
    </p:spTree>
    <p:extLst>
      <p:ext uri="{BB962C8B-B14F-4D97-AF65-F5344CB8AC3E}">
        <p14:creationId xmlns:p14="http://schemas.microsoft.com/office/powerpoint/2010/main" val="270810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FC22-D214-8960-7DB6-E2CDE91CA5D2}"/>
              </a:ext>
            </a:extLst>
          </p:cNvPr>
          <p:cNvSpPr>
            <a:spLocks noGrp="1"/>
          </p:cNvSpPr>
          <p:nvPr>
            <p:ph type="ctrTitle"/>
          </p:nvPr>
        </p:nvSpPr>
        <p:spPr/>
        <p:txBody>
          <a:bodyPr/>
          <a:lstStyle/>
          <a:p>
            <a:r>
              <a:rPr lang="en-TW">
                <a:latin typeface="Impact"/>
              </a:rPr>
              <a:t>3</a:t>
            </a:r>
            <a:endParaRPr lang="en-TW"/>
          </a:p>
        </p:txBody>
      </p:sp>
      <p:sp>
        <p:nvSpPr>
          <p:cNvPr id="3" name="Subtitle 2">
            <a:extLst>
              <a:ext uri="{FF2B5EF4-FFF2-40B4-BE49-F238E27FC236}">
                <a16:creationId xmlns:a16="http://schemas.microsoft.com/office/drawing/2014/main" id="{518B017E-E072-4B7B-0F06-9BFA2A7C9403}"/>
              </a:ext>
            </a:extLst>
          </p:cNvPr>
          <p:cNvSpPr>
            <a:spLocks noGrp="1"/>
          </p:cNvSpPr>
          <p:nvPr>
            <p:ph type="subTitle" idx="1"/>
          </p:nvPr>
        </p:nvSpPr>
        <p:spPr/>
        <p:txBody>
          <a:bodyPr/>
          <a:lstStyle/>
          <a:p>
            <a:r>
              <a:rPr lang="en-TW"/>
              <a:t>Understanding Data </a:t>
            </a:r>
          </a:p>
        </p:txBody>
      </p:sp>
      <p:sp>
        <p:nvSpPr>
          <p:cNvPr id="5" name="Date Placeholder 4">
            <a:extLst>
              <a:ext uri="{FF2B5EF4-FFF2-40B4-BE49-F238E27FC236}">
                <a16:creationId xmlns:a16="http://schemas.microsoft.com/office/drawing/2014/main" id="{D03E2267-0601-90B9-81E2-784E9BD1B44F}"/>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12D234D4-6DC5-CC68-C5AA-ED69F235F12C}"/>
              </a:ext>
            </a:extLst>
          </p:cNvPr>
          <p:cNvSpPr>
            <a:spLocks noGrp="1"/>
          </p:cNvSpPr>
          <p:nvPr>
            <p:ph type="sldNum" sz="quarter" idx="12"/>
          </p:nvPr>
        </p:nvSpPr>
        <p:spPr/>
        <p:txBody>
          <a:bodyPr/>
          <a:lstStyle/>
          <a:p>
            <a:fld id="{8A7A6979-0714-4377-B894-6BE4C2D6E202}" type="slidenum">
              <a:rPr lang="en-US" smtClean="0"/>
              <a:pPr/>
              <a:t>10</a:t>
            </a:fld>
            <a:endParaRPr lang="en-US"/>
          </a:p>
        </p:txBody>
      </p:sp>
    </p:spTree>
    <p:extLst>
      <p:ext uri="{BB962C8B-B14F-4D97-AF65-F5344CB8AC3E}">
        <p14:creationId xmlns:p14="http://schemas.microsoft.com/office/powerpoint/2010/main" val="1087204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08CCD-E2C9-94A4-7DD0-D1B7243AA74C}"/>
              </a:ext>
            </a:extLst>
          </p:cNvPr>
          <p:cNvSpPr>
            <a:spLocks noGrp="1"/>
          </p:cNvSpPr>
          <p:nvPr>
            <p:ph type="ctrTitle"/>
          </p:nvPr>
        </p:nvSpPr>
        <p:spPr/>
        <p:txBody>
          <a:bodyPr/>
          <a:lstStyle/>
          <a:p>
            <a:r>
              <a:rPr lang="en-TW"/>
              <a:t>Data</a:t>
            </a:r>
          </a:p>
        </p:txBody>
      </p:sp>
      <p:sp>
        <p:nvSpPr>
          <p:cNvPr id="5" name="Date Placeholder 4">
            <a:extLst>
              <a:ext uri="{FF2B5EF4-FFF2-40B4-BE49-F238E27FC236}">
                <a16:creationId xmlns:a16="http://schemas.microsoft.com/office/drawing/2014/main" id="{D8AA40A1-0D5A-EB44-4C1B-C521C1471BA6}"/>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E29A4A7D-A701-3848-8FD7-2B64BA65C470}"/>
              </a:ext>
            </a:extLst>
          </p:cNvPr>
          <p:cNvSpPr>
            <a:spLocks noGrp="1"/>
          </p:cNvSpPr>
          <p:nvPr>
            <p:ph type="sldNum" sz="quarter" idx="12"/>
          </p:nvPr>
        </p:nvSpPr>
        <p:spPr/>
        <p:txBody>
          <a:bodyPr/>
          <a:lstStyle/>
          <a:p>
            <a:fld id="{8A7A6979-0714-4377-B894-6BE4C2D6E202}" type="slidenum">
              <a:rPr lang="en-US" smtClean="0"/>
              <a:pPr/>
              <a:t>11</a:t>
            </a:fld>
            <a:endParaRPr lang="en-US"/>
          </a:p>
        </p:txBody>
      </p:sp>
      <p:pic>
        <p:nvPicPr>
          <p:cNvPr id="7" name="Graphic 6" descr="Inventory with solid fill">
            <a:extLst>
              <a:ext uri="{FF2B5EF4-FFF2-40B4-BE49-F238E27FC236}">
                <a16:creationId xmlns:a16="http://schemas.microsoft.com/office/drawing/2014/main" id="{FCC2603D-AC18-A40F-A520-804841EF1A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39311" y="2414678"/>
            <a:ext cx="767803" cy="767803"/>
          </a:xfrm>
          <a:prstGeom prst="rect">
            <a:avLst/>
          </a:prstGeom>
        </p:spPr>
      </p:pic>
      <p:pic>
        <p:nvPicPr>
          <p:cNvPr id="8" name="Graphic 7" descr="Clock with solid fill">
            <a:extLst>
              <a:ext uri="{FF2B5EF4-FFF2-40B4-BE49-F238E27FC236}">
                <a16:creationId xmlns:a16="http://schemas.microsoft.com/office/drawing/2014/main" id="{D5F20E34-9449-F581-B4BA-89D6FE8E29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7387" y="1536760"/>
            <a:ext cx="767803" cy="767803"/>
          </a:xfrm>
          <a:prstGeom prst="rect">
            <a:avLst/>
          </a:prstGeom>
        </p:spPr>
      </p:pic>
      <p:pic>
        <p:nvPicPr>
          <p:cNvPr id="9" name="Graphic 8" descr="Flip calendar with solid fill">
            <a:extLst>
              <a:ext uri="{FF2B5EF4-FFF2-40B4-BE49-F238E27FC236}">
                <a16:creationId xmlns:a16="http://schemas.microsoft.com/office/drawing/2014/main" id="{FD5D980F-2108-F930-434C-6FDC203D3B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25705" y="3433417"/>
            <a:ext cx="767803" cy="767803"/>
          </a:xfrm>
          <a:prstGeom prst="rect">
            <a:avLst/>
          </a:prstGeom>
        </p:spPr>
      </p:pic>
      <p:sp>
        <p:nvSpPr>
          <p:cNvPr id="10" name="TextBox 9">
            <a:extLst>
              <a:ext uri="{FF2B5EF4-FFF2-40B4-BE49-F238E27FC236}">
                <a16:creationId xmlns:a16="http://schemas.microsoft.com/office/drawing/2014/main" id="{4BD2FFAB-B3FB-42B0-72F1-7DF68B72625E}"/>
              </a:ext>
            </a:extLst>
          </p:cNvPr>
          <p:cNvSpPr txBox="1"/>
          <p:nvPr/>
        </p:nvSpPr>
        <p:spPr>
          <a:xfrm>
            <a:off x="7987649" y="2605639"/>
            <a:ext cx="21799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Distributed on material group and number</a:t>
            </a:r>
            <a:endParaRPr lang="en-US"/>
          </a:p>
        </p:txBody>
      </p:sp>
      <p:sp>
        <p:nvSpPr>
          <p:cNvPr id="11" name="TextBox 10">
            <a:extLst>
              <a:ext uri="{FF2B5EF4-FFF2-40B4-BE49-F238E27FC236}">
                <a16:creationId xmlns:a16="http://schemas.microsoft.com/office/drawing/2014/main" id="{217539E6-D038-7101-9B70-905AD84666A8}"/>
              </a:ext>
            </a:extLst>
          </p:cNvPr>
          <p:cNvSpPr txBox="1"/>
          <p:nvPr/>
        </p:nvSpPr>
        <p:spPr>
          <a:xfrm>
            <a:off x="7987648" y="1656734"/>
            <a:ext cx="203619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Data is cross sectional / time series</a:t>
            </a:r>
          </a:p>
        </p:txBody>
      </p:sp>
      <p:sp>
        <p:nvSpPr>
          <p:cNvPr id="12" name="TextBox 11">
            <a:extLst>
              <a:ext uri="{FF2B5EF4-FFF2-40B4-BE49-F238E27FC236}">
                <a16:creationId xmlns:a16="http://schemas.microsoft.com/office/drawing/2014/main" id="{E1B565F3-2A8E-57AB-B735-9DE313EC81B9}"/>
              </a:ext>
            </a:extLst>
          </p:cNvPr>
          <p:cNvSpPr txBox="1"/>
          <p:nvPr/>
        </p:nvSpPr>
        <p:spPr>
          <a:xfrm>
            <a:off x="2941194" y="3655185"/>
            <a:ext cx="21799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Monthly market averages</a:t>
            </a:r>
          </a:p>
        </p:txBody>
      </p:sp>
      <p:sp>
        <p:nvSpPr>
          <p:cNvPr id="13" name="TextBox 12">
            <a:extLst>
              <a:ext uri="{FF2B5EF4-FFF2-40B4-BE49-F238E27FC236}">
                <a16:creationId xmlns:a16="http://schemas.microsoft.com/office/drawing/2014/main" id="{E1D89055-19CC-8DB7-B80D-2A7C932E7F35}"/>
              </a:ext>
            </a:extLst>
          </p:cNvPr>
          <p:cNvSpPr txBox="1"/>
          <p:nvPr/>
        </p:nvSpPr>
        <p:spPr>
          <a:xfrm>
            <a:off x="2912852" y="1777043"/>
            <a:ext cx="2182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Data is strictly time series</a:t>
            </a:r>
            <a:endParaRPr lang="en-US"/>
          </a:p>
        </p:txBody>
      </p:sp>
      <p:sp>
        <p:nvSpPr>
          <p:cNvPr id="15" name="Subtitle 2">
            <a:extLst>
              <a:ext uri="{FF2B5EF4-FFF2-40B4-BE49-F238E27FC236}">
                <a16:creationId xmlns:a16="http://schemas.microsoft.com/office/drawing/2014/main" id="{3B8C3ECE-46F5-BC49-0914-B14D28CA5F4A}"/>
              </a:ext>
            </a:extLst>
          </p:cNvPr>
          <p:cNvSpPr>
            <a:spLocks noGrp="1"/>
          </p:cNvSpPr>
          <p:nvPr>
            <p:ph type="subTitle" idx="1"/>
          </p:nvPr>
        </p:nvSpPr>
        <p:spPr>
          <a:xfrm>
            <a:off x="2743873" y="1197737"/>
            <a:ext cx="2763474" cy="340578"/>
          </a:xfrm>
        </p:spPr>
        <p:txBody>
          <a:bodyPr/>
          <a:lstStyle/>
          <a:p>
            <a:r>
              <a:rPr lang="en-US" sz="2400">
                <a:latin typeface="Franklin Gothic Book"/>
              </a:rPr>
              <a:t>Commodity Prices</a:t>
            </a:r>
            <a:endParaRPr lang="en-US" sz="2400"/>
          </a:p>
        </p:txBody>
      </p:sp>
      <p:sp>
        <p:nvSpPr>
          <p:cNvPr id="17" name="Subtitle 2">
            <a:extLst>
              <a:ext uri="{FF2B5EF4-FFF2-40B4-BE49-F238E27FC236}">
                <a16:creationId xmlns:a16="http://schemas.microsoft.com/office/drawing/2014/main" id="{6037A86A-642A-F3E9-3DE5-05D9D95FD5CD}"/>
              </a:ext>
            </a:extLst>
          </p:cNvPr>
          <p:cNvSpPr txBox="1">
            <a:spLocks/>
          </p:cNvSpPr>
          <p:nvPr/>
        </p:nvSpPr>
        <p:spPr>
          <a:xfrm>
            <a:off x="7767777" y="1194688"/>
            <a:ext cx="2619701" cy="369332"/>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sz="2400">
                <a:latin typeface="Franklin Gothic Book"/>
              </a:rPr>
              <a:t>Packaging Prices</a:t>
            </a:r>
            <a:endParaRPr lang="en-US" sz="2400"/>
          </a:p>
        </p:txBody>
      </p:sp>
      <p:cxnSp>
        <p:nvCxnSpPr>
          <p:cNvPr id="18" name="Straight Arrow Connector 17">
            <a:extLst>
              <a:ext uri="{FF2B5EF4-FFF2-40B4-BE49-F238E27FC236}">
                <a16:creationId xmlns:a16="http://schemas.microsoft.com/office/drawing/2014/main" id="{6913C2C1-1936-F796-4260-C080758DB0BB}"/>
              </a:ext>
            </a:extLst>
          </p:cNvPr>
          <p:cNvCxnSpPr/>
          <p:nvPr/>
        </p:nvCxnSpPr>
        <p:spPr>
          <a:xfrm flipV="1">
            <a:off x="5279366" y="1916503"/>
            <a:ext cx="612476" cy="575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7FF44F7-BBF3-5071-A7B0-959648CD649C}"/>
              </a:ext>
            </a:extLst>
          </p:cNvPr>
          <p:cNvCxnSpPr>
            <a:cxnSpLocks/>
          </p:cNvCxnSpPr>
          <p:nvPr/>
        </p:nvCxnSpPr>
        <p:spPr>
          <a:xfrm flipV="1">
            <a:off x="6918384" y="1916502"/>
            <a:ext cx="612476" cy="575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8AB6D12-14A6-68BF-A17B-E832402ECBAB}"/>
              </a:ext>
            </a:extLst>
          </p:cNvPr>
          <p:cNvCxnSpPr>
            <a:cxnSpLocks/>
          </p:cNvCxnSpPr>
          <p:nvPr/>
        </p:nvCxnSpPr>
        <p:spPr>
          <a:xfrm flipV="1">
            <a:off x="5293743" y="2865408"/>
            <a:ext cx="612476" cy="575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3F70275-AC21-2648-FA85-E25A700EF35B}"/>
              </a:ext>
            </a:extLst>
          </p:cNvPr>
          <p:cNvCxnSpPr>
            <a:cxnSpLocks/>
          </p:cNvCxnSpPr>
          <p:nvPr/>
        </p:nvCxnSpPr>
        <p:spPr>
          <a:xfrm flipV="1">
            <a:off x="6932761" y="2865407"/>
            <a:ext cx="612476" cy="575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6813E85-61BE-8472-873B-2DE7EB6B5204}"/>
              </a:ext>
            </a:extLst>
          </p:cNvPr>
          <p:cNvSpPr txBox="1"/>
          <p:nvPr/>
        </p:nvSpPr>
        <p:spPr>
          <a:xfrm>
            <a:off x="7987646" y="3597675"/>
            <a:ext cx="20361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Actual buying prices</a:t>
            </a:r>
          </a:p>
        </p:txBody>
      </p:sp>
      <p:cxnSp>
        <p:nvCxnSpPr>
          <p:cNvPr id="23" name="Straight Arrow Connector 22">
            <a:extLst>
              <a:ext uri="{FF2B5EF4-FFF2-40B4-BE49-F238E27FC236}">
                <a16:creationId xmlns:a16="http://schemas.microsoft.com/office/drawing/2014/main" id="{FA72D107-23FD-1582-A79B-E749B7F20783}"/>
              </a:ext>
            </a:extLst>
          </p:cNvPr>
          <p:cNvCxnSpPr>
            <a:cxnSpLocks/>
          </p:cNvCxnSpPr>
          <p:nvPr/>
        </p:nvCxnSpPr>
        <p:spPr>
          <a:xfrm flipV="1">
            <a:off x="5293743" y="3828691"/>
            <a:ext cx="612476" cy="575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357237A-D441-29EA-AF4E-45653605C413}"/>
              </a:ext>
            </a:extLst>
          </p:cNvPr>
          <p:cNvCxnSpPr>
            <a:cxnSpLocks/>
          </p:cNvCxnSpPr>
          <p:nvPr/>
        </p:nvCxnSpPr>
        <p:spPr>
          <a:xfrm flipV="1">
            <a:off x="6932761" y="3828690"/>
            <a:ext cx="612476" cy="575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65A4AFC-B135-E6B6-539A-142F8FFB1FCE}"/>
              </a:ext>
            </a:extLst>
          </p:cNvPr>
          <p:cNvCxnSpPr>
            <a:cxnSpLocks/>
          </p:cNvCxnSpPr>
          <p:nvPr/>
        </p:nvCxnSpPr>
        <p:spPr>
          <a:xfrm flipV="1">
            <a:off x="5308120" y="4777596"/>
            <a:ext cx="612476" cy="575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C49FB5C-D9BE-9ECA-D8B9-C6D823290FA4}"/>
              </a:ext>
            </a:extLst>
          </p:cNvPr>
          <p:cNvCxnSpPr>
            <a:cxnSpLocks/>
          </p:cNvCxnSpPr>
          <p:nvPr/>
        </p:nvCxnSpPr>
        <p:spPr>
          <a:xfrm flipV="1">
            <a:off x="6947138" y="4777595"/>
            <a:ext cx="612476" cy="5750"/>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295F15F-1084-EC94-6251-C2544F2CC5F9}"/>
              </a:ext>
            </a:extLst>
          </p:cNvPr>
          <p:cNvSpPr txBox="1"/>
          <p:nvPr/>
        </p:nvSpPr>
        <p:spPr>
          <a:xfrm>
            <a:off x="2912851" y="2625307"/>
            <a:ext cx="21824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Distributed across different commodity types</a:t>
            </a:r>
          </a:p>
        </p:txBody>
      </p:sp>
      <p:pic>
        <p:nvPicPr>
          <p:cNvPr id="3" name="Graphic 2" descr="Document with solid fill">
            <a:extLst>
              <a:ext uri="{FF2B5EF4-FFF2-40B4-BE49-F238E27FC236}">
                <a16:creationId xmlns:a16="http://schemas.microsoft.com/office/drawing/2014/main" id="{0A2383FE-9F94-6867-5B9A-66770C02E9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41367" y="4409535"/>
            <a:ext cx="770626" cy="770627"/>
          </a:xfrm>
          <a:prstGeom prst="rect">
            <a:avLst/>
          </a:prstGeom>
        </p:spPr>
      </p:pic>
      <p:sp>
        <p:nvSpPr>
          <p:cNvPr id="4" name="TextBox 3">
            <a:extLst>
              <a:ext uri="{FF2B5EF4-FFF2-40B4-BE49-F238E27FC236}">
                <a16:creationId xmlns:a16="http://schemas.microsoft.com/office/drawing/2014/main" id="{1CD22CB8-38BD-3C5F-4EEF-8E5229DF674D}"/>
              </a:ext>
            </a:extLst>
          </p:cNvPr>
          <p:cNvSpPr txBox="1"/>
          <p:nvPr/>
        </p:nvSpPr>
        <p:spPr>
          <a:xfrm>
            <a:off x="2941193" y="4517826"/>
            <a:ext cx="217996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Data unique for each commodity</a:t>
            </a:r>
            <a:endParaRPr lang="en-US"/>
          </a:p>
        </p:txBody>
      </p:sp>
      <p:sp>
        <p:nvSpPr>
          <p:cNvPr id="14" name="TextBox 13">
            <a:extLst>
              <a:ext uri="{FF2B5EF4-FFF2-40B4-BE49-F238E27FC236}">
                <a16:creationId xmlns:a16="http://schemas.microsoft.com/office/drawing/2014/main" id="{687971BE-0E7B-236A-5437-0A5CF39D9D91}"/>
              </a:ext>
            </a:extLst>
          </p:cNvPr>
          <p:cNvSpPr txBox="1"/>
          <p:nvPr/>
        </p:nvSpPr>
        <p:spPr>
          <a:xfrm>
            <a:off x="7987645" y="4489070"/>
            <a:ext cx="2179966"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Data unique across purchasing day and, material group etc.</a:t>
            </a:r>
            <a:endParaRPr lang="en-US"/>
          </a:p>
        </p:txBody>
      </p:sp>
      <p:sp>
        <p:nvSpPr>
          <p:cNvPr id="16" name="Rectangle 15">
            <a:extLst>
              <a:ext uri="{FF2B5EF4-FFF2-40B4-BE49-F238E27FC236}">
                <a16:creationId xmlns:a16="http://schemas.microsoft.com/office/drawing/2014/main" id="{558A30EF-98D6-C182-2A64-D39FF89029D3}"/>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2844484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2" grpId="0"/>
      <p:bldP spid="27" grpId="0"/>
      <p:bldP spid="4"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B057B-091E-71CD-74D5-0BCF7EDC8A65}"/>
              </a:ext>
            </a:extLst>
          </p:cNvPr>
          <p:cNvSpPr>
            <a:spLocks noGrp="1"/>
          </p:cNvSpPr>
          <p:nvPr>
            <p:ph type="ctrTitle"/>
          </p:nvPr>
        </p:nvSpPr>
        <p:spPr/>
        <p:txBody>
          <a:bodyPr/>
          <a:lstStyle/>
          <a:p>
            <a:r>
              <a:rPr lang="en-TW">
                <a:latin typeface="Impact"/>
              </a:rPr>
              <a:t>4</a:t>
            </a:r>
            <a:endParaRPr lang="en-US"/>
          </a:p>
        </p:txBody>
      </p:sp>
      <p:sp>
        <p:nvSpPr>
          <p:cNvPr id="3" name="Subtitle 2">
            <a:extLst>
              <a:ext uri="{FF2B5EF4-FFF2-40B4-BE49-F238E27FC236}">
                <a16:creationId xmlns:a16="http://schemas.microsoft.com/office/drawing/2014/main" id="{DF4E60B3-D53E-6C15-63CF-228058B793D8}"/>
              </a:ext>
            </a:extLst>
          </p:cNvPr>
          <p:cNvSpPr>
            <a:spLocks noGrp="1"/>
          </p:cNvSpPr>
          <p:nvPr>
            <p:ph type="subTitle" idx="1"/>
          </p:nvPr>
        </p:nvSpPr>
        <p:spPr/>
        <p:txBody>
          <a:bodyPr/>
          <a:lstStyle/>
          <a:p>
            <a:r>
              <a:rPr lang="en-TW"/>
              <a:t>Analytics Problem Identification</a:t>
            </a:r>
          </a:p>
        </p:txBody>
      </p:sp>
      <p:sp>
        <p:nvSpPr>
          <p:cNvPr id="5" name="Date Placeholder 4">
            <a:extLst>
              <a:ext uri="{FF2B5EF4-FFF2-40B4-BE49-F238E27FC236}">
                <a16:creationId xmlns:a16="http://schemas.microsoft.com/office/drawing/2014/main" id="{3F2685DE-E345-C50D-4D2D-8515756A88C2}"/>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C9F3C8BA-8E3E-D9A6-3C39-E7E5A666A4A1}"/>
              </a:ext>
            </a:extLst>
          </p:cNvPr>
          <p:cNvSpPr>
            <a:spLocks noGrp="1"/>
          </p:cNvSpPr>
          <p:nvPr>
            <p:ph type="sldNum" sz="quarter" idx="12"/>
          </p:nvPr>
        </p:nvSpPr>
        <p:spPr/>
        <p:txBody>
          <a:bodyPr/>
          <a:lstStyle/>
          <a:p>
            <a:fld id="{8A7A6979-0714-4377-B894-6BE4C2D6E202}" type="slidenum">
              <a:rPr lang="en-US" smtClean="0"/>
              <a:pPr/>
              <a:t>12</a:t>
            </a:fld>
            <a:endParaRPr lang="en-US"/>
          </a:p>
        </p:txBody>
      </p:sp>
    </p:spTree>
    <p:extLst>
      <p:ext uri="{BB962C8B-B14F-4D97-AF65-F5344CB8AC3E}">
        <p14:creationId xmlns:p14="http://schemas.microsoft.com/office/powerpoint/2010/main" val="1927393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DEBA2C1-6D9D-CC72-5331-4B50BA32110A}"/>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1EFB8C2F-6635-0E75-B20F-5625A7529EB7}"/>
              </a:ext>
            </a:extLst>
          </p:cNvPr>
          <p:cNvSpPr>
            <a:spLocks noGrp="1"/>
          </p:cNvSpPr>
          <p:nvPr>
            <p:ph type="sldNum" sz="quarter" idx="12"/>
          </p:nvPr>
        </p:nvSpPr>
        <p:spPr/>
        <p:txBody>
          <a:bodyPr/>
          <a:lstStyle/>
          <a:p>
            <a:fld id="{8A7A6979-0714-4377-B894-6BE4C2D6E202}" type="slidenum">
              <a:rPr lang="en-US" smtClean="0"/>
              <a:pPr/>
              <a:t>13</a:t>
            </a:fld>
            <a:endParaRPr lang="en-US"/>
          </a:p>
        </p:txBody>
      </p:sp>
      <p:sp>
        <p:nvSpPr>
          <p:cNvPr id="12" name="Oval 11">
            <a:extLst>
              <a:ext uri="{FF2B5EF4-FFF2-40B4-BE49-F238E27FC236}">
                <a16:creationId xmlns:a16="http://schemas.microsoft.com/office/drawing/2014/main" id="{96829DF8-E731-B6FA-D18C-02AD918C04FA}"/>
              </a:ext>
            </a:extLst>
          </p:cNvPr>
          <p:cNvSpPr/>
          <p:nvPr/>
        </p:nvSpPr>
        <p:spPr>
          <a:xfrm>
            <a:off x="4786253" y="1547058"/>
            <a:ext cx="3990813" cy="3655016"/>
          </a:xfrm>
          <a:prstGeom prst="ellipse">
            <a:avLst/>
          </a:prstGeom>
          <a:noFill/>
          <a:ln w="63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FCCF251-C588-FB2B-D7A3-43E450919B5D}"/>
              </a:ext>
            </a:extLst>
          </p:cNvPr>
          <p:cNvSpPr/>
          <p:nvPr/>
        </p:nvSpPr>
        <p:spPr>
          <a:xfrm>
            <a:off x="7931928" y="1692359"/>
            <a:ext cx="1214033" cy="111071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047F450-1254-93BF-35BF-6E8C22D7BF3B}"/>
              </a:ext>
            </a:extLst>
          </p:cNvPr>
          <p:cNvSpPr/>
          <p:nvPr/>
        </p:nvSpPr>
        <p:spPr>
          <a:xfrm>
            <a:off x="7931927" y="3952528"/>
            <a:ext cx="1214033" cy="1110711"/>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C36AA479-BBDA-CC5E-2D19-04A0F8B9C98A}"/>
              </a:ext>
            </a:extLst>
          </p:cNvPr>
          <p:cNvSpPr/>
          <p:nvPr/>
        </p:nvSpPr>
        <p:spPr>
          <a:xfrm>
            <a:off x="4302740" y="1692358"/>
            <a:ext cx="1214033" cy="1110711"/>
          </a:xfrm>
          <a:prstGeom prst="ellipse">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FEC612B-F429-91C4-1FCA-75C0C4EB3266}"/>
              </a:ext>
            </a:extLst>
          </p:cNvPr>
          <p:cNvSpPr/>
          <p:nvPr/>
        </p:nvSpPr>
        <p:spPr>
          <a:xfrm>
            <a:off x="4302741" y="3952528"/>
            <a:ext cx="1214033" cy="1110711"/>
          </a:xfrm>
          <a:prstGeom prst="ellips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6AFCAD8C-8CFD-3A40-FC94-C0AEE9943624}"/>
              </a:ext>
            </a:extLst>
          </p:cNvPr>
          <p:cNvCxnSpPr/>
          <p:nvPr/>
        </p:nvCxnSpPr>
        <p:spPr>
          <a:xfrm flipV="1">
            <a:off x="9151749" y="2181384"/>
            <a:ext cx="526942" cy="25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a:extLst>
              <a:ext uri="{FF2B5EF4-FFF2-40B4-BE49-F238E27FC236}">
                <a16:creationId xmlns:a16="http://schemas.microsoft.com/office/drawing/2014/main" id="{45281F52-35E6-6C23-CA18-01C4C5A0113B}"/>
              </a:ext>
            </a:extLst>
          </p:cNvPr>
          <p:cNvCxnSpPr>
            <a:cxnSpLocks/>
          </p:cNvCxnSpPr>
          <p:nvPr/>
        </p:nvCxnSpPr>
        <p:spPr>
          <a:xfrm flipH="1" flipV="1">
            <a:off x="3789335" y="4506129"/>
            <a:ext cx="506278" cy="258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a:extLst>
              <a:ext uri="{FF2B5EF4-FFF2-40B4-BE49-F238E27FC236}">
                <a16:creationId xmlns:a16="http://schemas.microsoft.com/office/drawing/2014/main" id="{5CB7EDC9-6E59-B172-D3C6-7C9644824829}"/>
              </a:ext>
            </a:extLst>
          </p:cNvPr>
          <p:cNvCxnSpPr>
            <a:cxnSpLocks/>
          </p:cNvCxnSpPr>
          <p:nvPr/>
        </p:nvCxnSpPr>
        <p:spPr>
          <a:xfrm flipH="1" flipV="1">
            <a:off x="3789334" y="2207212"/>
            <a:ext cx="506278" cy="2584"/>
          </a:xfrm>
          <a:prstGeom prst="straightConnector1">
            <a:avLst/>
          </a:prstGeom>
          <a:ln>
            <a:solidFill>
              <a:schemeClr val="accent1">
                <a:lumMod val="75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a:extLst>
              <a:ext uri="{FF2B5EF4-FFF2-40B4-BE49-F238E27FC236}">
                <a16:creationId xmlns:a16="http://schemas.microsoft.com/office/drawing/2014/main" id="{AEEECE51-F5CA-E36D-17AE-A2213383FFD9}"/>
              </a:ext>
            </a:extLst>
          </p:cNvPr>
          <p:cNvCxnSpPr>
            <a:cxnSpLocks/>
          </p:cNvCxnSpPr>
          <p:nvPr/>
        </p:nvCxnSpPr>
        <p:spPr>
          <a:xfrm flipV="1">
            <a:off x="9138832" y="4506127"/>
            <a:ext cx="526942" cy="2584"/>
          </a:xfrm>
          <a:prstGeom prst="straightConnector1">
            <a:avLst/>
          </a:prstGeom>
          <a:ln>
            <a:solidFill>
              <a:schemeClr val="accent1">
                <a:lumMod val="75000"/>
              </a:schemeClr>
            </a:solidFill>
            <a:tailEnd type="triangle"/>
          </a:ln>
        </p:spPr>
        <p:style>
          <a:lnRef idx="2">
            <a:schemeClr val="accent2"/>
          </a:lnRef>
          <a:fillRef idx="0">
            <a:schemeClr val="accent2"/>
          </a:fillRef>
          <a:effectRef idx="1">
            <a:schemeClr val="accent2"/>
          </a:effectRef>
          <a:fontRef idx="minor">
            <a:schemeClr val="tx1"/>
          </a:fontRef>
        </p:style>
      </p:cxnSp>
      <p:pic>
        <p:nvPicPr>
          <p:cNvPr id="22" name="Picture 21" descr="Toolbox - Free Tools and utensils icons">
            <a:extLst>
              <a:ext uri="{FF2B5EF4-FFF2-40B4-BE49-F238E27FC236}">
                <a16:creationId xmlns:a16="http://schemas.microsoft.com/office/drawing/2014/main" id="{500C7269-ECD2-0AC4-3212-9F45DCF7FC9D}"/>
              </a:ext>
            </a:extLst>
          </p:cNvPr>
          <p:cNvPicPr>
            <a:picLocks noChangeAspect="1"/>
          </p:cNvPicPr>
          <p:nvPr/>
        </p:nvPicPr>
        <p:blipFill>
          <a:blip r:embed="rId2"/>
          <a:stretch>
            <a:fillRect/>
          </a:stretch>
        </p:blipFill>
        <p:spPr>
          <a:xfrm>
            <a:off x="6274230" y="2728993"/>
            <a:ext cx="1090048" cy="1077133"/>
          </a:xfrm>
          <a:prstGeom prst="rect">
            <a:avLst/>
          </a:prstGeom>
        </p:spPr>
      </p:pic>
      <p:pic>
        <p:nvPicPr>
          <p:cNvPr id="23" name="Graphic 22" descr="Ruler outline">
            <a:extLst>
              <a:ext uri="{FF2B5EF4-FFF2-40B4-BE49-F238E27FC236}">
                <a16:creationId xmlns:a16="http://schemas.microsoft.com/office/drawing/2014/main" id="{B8EA16C6-D015-8614-3F10-A61DC14C13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2664" y="1912749"/>
            <a:ext cx="643180" cy="669010"/>
          </a:xfrm>
          <a:prstGeom prst="rect">
            <a:avLst/>
          </a:prstGeom>
        </p:spPr>
      </p:pic>
      <p:pic>
        <p:nvPicPr>
          <p:cNvPr id="24" name="Graphic 23" descr="Triangle Ruler outline">
            <a:extLst>
              <a:ext uri="{FF2B5EF4-FFF2-40B4-BE49-F238E27FC236}">
                <a16:creationId xmlns:a16="http://schemas.microsoft.com/office/drawing/2014/main" id="{6B29B49D-0F2C-44F7-8FBC-2415375ED4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36911" y="4098477"/>
            <a:ext cx="669011" cy="669011"/>
          </a:xfrm>
          <a:prstGeom prst="rect">
            <a:avLst/>
          </a:prstGeom>
        </p:spPr>
      </p:pic>
      <p:pic>
        <p:nvPicPr>
          <p:cNvPr id="25" name="Graphic 24" descr="Wrench outline">
            <a:extLst>
              <a:ext uri="{FF2B5EF4-FFF2-40B4-BE49-F238E27FC236}">
                <a16:creationId xmlns:a16="http://schemas.microsoft.com/office/drawing/2014/main" id="{6AC68903-1C13-B3F1-6672-F5401EEC654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73512" y="1964410"/>
            <a:ext cx="552773" cy="552773"/>
          </a:xfrm>
          <a:prstGeom prst="rect">
            <a:avLst/>
          </a:prstGeom>
        </p:spPr>
      </p:pic>
      <p:pic>
        <p:nvPicPr>
          <p:cNvPr id="26" name="Graphic 25" descr="Hammer outline">
            <a:extLst>
              <a:ext uri="{FF2B5EF4-FFF2-40B4-BE49-F238E27FC236}">
                <a16:creationId xmlns:a16="http://schemas.microsoft.com/office/drawing/2014/main" id="{A2699328-243E-FE3B-F392-926BD7F2AB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74319" y="4225386"/>
            <a:ext cx="552773" cy="552773"/>
          </a:xfrm>
          <a:prstGeom prst="rect">
            <a:avLst/>
          </a:prstGeom>
        </p:spPr>
      </p:pic>
      <p:sp>
        <p:nvSpPr>
          <p:cNvPr id="27" name="TextBox 26">
            <a:extLst>
              <a:ext uri="{FF2B5EF4-FFF2-40B4-BE49-F238E27FC236}">
                <a16:creationId xmlns:a16="http://schemas.microsoft.com/office/drawing/2014/main" id="{A7E31AC3-A896-2F27-2DF3-813C05A95F4C}"/>
              </a:ext>
            </a:extLst>
          </p:cNvPr>
          <p:cNvSpPr txBox="1"/>
          <p:nvPr/>
        </p:nvSpPr>
        <p:spPr>
          <a:xfrm>
            <a:off x="9776106" y="1782782"/>
            <a:ext cx="1970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Using EDA to discover initial trends</a:t>
            </a:r>
          </a:p>
        </p:txBody>
      </p:sp>
      <p:sp>
        <p:nvSpPr>
          <p:cNvPr id="28" name="TextBox 27">
            <a:extLst>
              <a:ext uri="{FF2B5EF4-FFF2-40B4-BE49-F238E27FC236}">
                <a16:creationId xmlns:a16="http://schemas.microsoft.com/office/drawing/2014/main" id="{DF599ADA-85DA-8BC3-C02E-DC38476A64A8}"/>
              </a:ext>
            </a:extLst>
          </p:cNvPr>
          <p:cNvSpPr txBox="1"/>
          <p:nvPr/>
        </p:nvSpPr>
        <p:spPr>
          <a:xfrm>
            <a:off x="9776105" y="4133358"/>
            <a:ext cx="1970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Python libraries to create predictive models</a:t>
            </a:r>
          </a:p>
        </p:txBody>
      </p:sp>
      <p:sp>
        <p:nvSpPr>
          <p:cNvPr id="29" name="TextBox 28">
            <a:extLst>
              <a:ext uri="{FF2B5EF4-FFF2-40B4-BE49-F238E27FC236}">
                <a16:creationId xmlns:a16="http://schemas.microsoft.com/office/drawing/2014/main" id="{F2B22A36-FDCC-64B1-4E9E-C552B4D43B4C}"/>
              </a:ext>
            </a:extLst>
          </p:cNvPr>
          <p:cNvSpPr txBox="1"/>
          <p:nvPr/>
        </p:nvSpPr>
        <p:spPr>
          <a:xfrm>
            <a:off x="1820307" y="1744036"/>
            <a:ext cx="1970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Tableau for visualization dashboard</a:t>
            </a:r>
          </a:p>
        </p:txBody>
      </p:sp>
      <p:sp>
        <p:nvSpPr>
          <p:cNvPr id="30" name="TextBox 29">
            <a:extLst>
              <a:ext uri="{FF2B5EF4-FFF2-40B4-BE49-F238E27FC236}">
                <a16:creationId xmlns:a16="http://schemas.microsoft.com/office/drawing/2014/main" id="{A0C9F6A2-DEC7-52DF-30E9-20493B51C3AF}"/>
              </a:ext>
            </a:extLst>
          </p:cNvPr>
          <p:cNvSpPr txBox="1"/>
          <p:nvPr/>
        </p:nvSpPr>
        <p:spPr>
          <a:xfrm>
            <a:off x="1820307" y="3913797"/>
            <a:ext cx="20606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Specify related variables to improve prediction accuracy</a:t>
            </a:r>
          </a:p>
        </p:txBody>
      </p:sp>
      <p:sp>
        <p:nvSpPr>
          <p:cNvPr id="8" name="Title 1">
            <a:extLst>
              <a:ext uri="{FF2B5EF4-FFF2-40B4-BE49-F238E27FC236}">
                <a16:creationId xmlns:a16="http://schemas.microsoft.com/office/drawing/2014/main" id="{1EF54BB2-3452-C0B2-2780-F7EA9C43CB4B}"/>
              </a:ext>
            </a:extLst>
          </p:cNvPr>
          <p:cNvSpPr>
            <a:spLocks noGrp="1"/>
          </p:cNvSpPr>
          <p:nvPr>
            <p:ph type="ctrTitle"/>
          </p:nvPr>
        </p:nvSpPr>
        <p:spPr>
          <a:xfrm>
            <a:off x="2107520" y="437030"/>
            <a:ext cx="7988980" cy="332399"/>
          </a:xfrm>
        </p:spPr>
        <p:txBody>
          <a:bodyPr/>
          <a:lstStyle/>
          <a:p>
            <a:r>
              <a:rPr lang="en-US"/>
              <a:t>From Business to Analytics</a:t>
            </a:r>
          </a:p>
        </p:txBody>
      </p:sp>
      <p:sp>
        <p:nvSpPr>
          <p:cNvPr id="2" name="Rectangle 1">
            <a:extLst>
              <a:ext uri="{FF2B5EF4-FFF2-40B4-BE49-F238E27FC236}">
                <a16:creationId xmlns:a16="http://schemas.microsoft.com/office/drawing/2014/main" id="{DB35A0D7-AA0E-8577-D704-6912C82BA90C}"/>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961384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ight Arrow 22">
            <a:extLst>
              <a:ext uri="{FF2B5EF4-FFF2-40B4-BE49-F238E27FC236}">
                <a16:creationId xmlns:a16="http://schemas.microsoft.com/office/drawing/2014/main" id="{D6299F4F-CBC5-B369-2E39-5C87791837A0}"/>
              </a:ext>
            </a:extLst>
          </p:cNvPr>
          <p:cNvSpPr/>
          <p:nvPr/>
        </p:nvSpPr>
        <p:spPr>
          <a:xfrm>
            <a:off x="4308764" y="2103911"/>
            <a:ext cx="2631395" cy="3031478"/>
          </a:xfrm>
          <a:prstGeom prst="rightArrow">
            <a:avLst>
              <a:gd name="adj1" fmla="val 50000"/>
              <a:gd name="adj2" fmla="val 10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2" name="Oval 21">
            <a:extLst>
              <a:ext uri="{FF2B5EF4-FFF2-40B4-BE49-F238E27FC236}">
                <a16:creationId xmlns:a16="http://schemas.microsoft.com/office/drawing/2014/main" id="{81BB6AA0-3F3E-46F2-E587-25384F39A39B}"/>
              </a:ext>
            </a:extLst>
          </p:cNvPr>
          <p:cNvSpPr>
            <a:spLocks noChangeAspect="1"/>
          </p:cNvSpPr>
          <p:nvPr/>
        </p:nvSpPr>
        <p:spPr>
          <a:xfrm>
            <a:off x="1738107" y="1890836"/>
            <a:ext cx="3465572" cy="3463472"/>
          </a:xfrm>
          <a:prstGeom prst="ellipse">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sp>
        <p:nvSpPr>
          <p:cNvPr id="2" name="Title 1">
            <a:extLst>
              <a:ext uri="{FF2B5EF4-FFF2-40B4-BE49-F238E27FC236}">
                <a16:creationId xmlns:a16="http://schemas.microsoft.com/office/drawing/2014/main" id="{964AF2F1-D0C1-A0AC-B971-4E4DD8C3CDCD}"/>
              </a:ext>
            </a:extLst>
          </p:cNvPr>
          <p:cNvSpPr>
            <a:spLocks noGrp="1"/>
          </p:cNvSpPr>
          <p:nvPr>
            <p:ph type="ctrTitle"/>
          </p:nvPr>
        </p:nvSpPr>
        <p:spPr/>
        <p:txBody>
          <a:bodyPr/>
          <a:lstStyle/>
          <a:p>
            <a:r>
              <a:rPr lang="en-TW"/>
              <a:t>Analytical Problem </a:t>
            </a:r>
          </a:p>
        </p:txBody>
      </p:sp>
      <p:sp>
        <p:nvSpPr>
          <p:cNvPr id="3" name="Subtitle 2">
            <a:extLst>
              <a:ext uri="{FF2B5EF4-FFF2-40B4-BE49-F238E27FC236}">
                <a16:creationId xmlns:a16="http://schemas.microsoft.com/office/drawing/2014/main" id="{59D6EA64-600C-4214-5D65-AD337BDF4D0E}"/>
              </a:ext>
            </a:extLst>
          </p:cNvPr>
          <p:cNvSpPr>
            <a:spLocks noGrp="1"/>
          </p:cNvSpPr>
          <p:nvPr>
            <p:ph type="subTitle" idx="1"/>
          </p:nvPr>
        </p:nvSpPr>
        <p:spPr>
          <a:xfrm>
            <a:off x="2107518" y="1345167"/>
            <a:ext cx="7988982" cy="276999"/>
          </a:xfrm>
        </p:spPr>
        <p:txBody>
          <a:bodyPr/>
          <a:lstStyle/>
          <a:p>
            <a:r>
              <a:rPr lang="en-TW"/>
              <a:t>From knowing the data to generate analyticla problem </a:t>
            </a:r>
          </a:p>
        </p:txBody>
      </p:sp>
      <p:sp>
        <p:nvSpPr>
          <p:cNvPr id="4" name="Text Placeholder 3">
            <a:extLst>
              <a:ext uri="{FF2B5EF4-FFF2-40B4-BE49-F238E27FC236}">
                <a16:creationId xmlns:a16="http://schemas.microsoft.com/office/drawing/2014/main" id="{2E6BFDB3-03CB-AD7E-8945-A96F6C948A0D}"/>
              </a:ext>
            </a:extLst>
          </p:cNvPr>
          <p:cNvSpPr>
            <a:spLocks noGrp="1"/>
          </p:cNvSpPr>
          <p:nvPr>
            <p:ph type="body" sz="quarter" idx="14"/>
          </p:nvPr>
        </p:nvSpPr>
        <p:spPr>
          <a:xfrm>
            <a:off x="7605432" y="2182757"/>
            <a:ext cx="3268414" cy="323968"/>
          </a:xfrm>
        </p:spPr>
        <p:txBody>
          <a:bodyPr/>
          <a:lstStyle/>
          <a:p>
            <a:pPr marL="0" indent="0">
              <a:buNone/>
            </a:pPr>
            <a:r>
              <a:rPr lang="en-US"/>
              <a:t>Is it time-series data?</a:t>
            </a:r>
          </a:p>
          <a:p>
            <a:endParaRPr lang="en-TW"/>
          </a:p>
        </p:txBody>
      </p:sp>
      <p:sp>
        <p:nvSpPr>
          <p:cNvPr id="5" name="Date Placeholder 4">
            <a:extLst>
              <a:ext uri="{FF2B5EF4-FFF2-40B4-BE49-F238E27FC236}">
                <a16:creationId xmlns:a16="http://schemas.microsoft.com/office/drawing/2014/main" id="{60781915-C013-37C4-3181-2CAC53DC46CB}"/>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C0E8CE60-ACBA-4560-2B5D-C8DECE1EFBE0}"/>
              </a:ext>
            </a:extLst>
          </p:cNvPr>
          <p:cNvSpPr>
            <a:spLocks noGrp="1"/>
          </p:cNvSpPr>
          <p:nvPr>
            <p:ph type="sldNum" sz="quarter" idx="12"/>
          </p:nvPr>
        </p:nvSpPr>
        <p:spPr/>
        <p:txBody>
          <a:bodyPr/>
          <a:lstStyle/>
          <a:p>
            <a:fld id="{8A7A6979-0714-4377-B894-6BE4C2D6E202}" type="slidenum">
              <a:rPr lang="en-US" smtClean="0"/>
              <a:pPr/>
              <a:t>14</a:t>
            </a:fld>
            <a:endParaRPr lang="en-US"/>
          </a:p>
        </p:txBody>
      </p:sp>
      <p:sp>
        <p:nvSpPr>
          <p:cNvPr id="9" name="Text Placeholder 3">
            <a:extLst>
              <a:ext uri="{FF2B5EF4-FFF2-40B4-BE49-F238E27FC236}">
                <a16:creationId xmlns:a16="http://schemas.microsoft.com/office/drawing/2014/main" id="{9512CA97-F0B1-EABA-3D9A-1B43F74EA197}"/>
              </a:ext>
            </a:extLst>
          </p:cNvPr>
          <p:cNvSpPr txBox="1">
            <a:spLocks/>
          </p:cNvSpPr>
          <p:nvPr/>
        </p:nvSpPr>
        <p:spPr>
          <a:xfrm>
            <a:off x="2250143" y="2630792"/>
            <a:ext cx="3063794" cy="798208"/>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i="1">
                <a:solidFill>
                  <a:schemeClr val="accent1"/>
                </a:solidFill>
              </a:rPr>
              <a:t>Different in Time</a:t>
            </a:r>
          </a:p>
          <a:p>
            <a:pPr marL="0" indent="0">
              <a:buNone/>
            </a:pPr>
            <a:r>
              <a:rPr lang="en-US"/>
              <a:t>Commodity is monthly data and spend with multiple entries in daily. </a:t>
            </a:r>
          </a:p>
          <a:p>
            <a:pPr marL="0" indent="0">
              <a:buNone/>
            </a:pPr>
            <a:endParaRPr lang="en-US"/>
          </a:p>
          <a:p>
            <a:endParaRPr lang="en-US"/>
          </a:p>
          <a:p>
            <a:endParaRPr lang="en-TW"/>
          </a:p>
        </p:txBody>
      </p:sp>
      <p:pic>
        <p:nvPicPr>
          <p:cNvPr id="11" name="Graphic 10" descr="Clock outline">
            <a:extLst>
              <a:ext uri="{FF2B5EF4-FFF2-40B4-BE49-F238E27FC236}">
                <a16:creationId xmlns:a16="http://schemas.microsoft.com/office/drawing/2014/main" id="{70B4C0F8-1B74-F5B0-3F88-9D717B2EC2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26871" y="2156629"/>
            <a:ext cx="360000" cy="360000"/>
          </a:xfrm>
          <a:prstGeom prst="rect">
            <a:avLst/>
          </a:prstGeom>
        </p:spPr>
      </p:pic>
      <p:grpSp>
        <p:nvGrpSpPr>
          <p:cNvPr id="24" name="Group 23">
            <a:extLst>
              <a:ext uri="{FF2B5EF4-FFF2-40B4-BE49-F238E27FC236}">
                <a16:creationId xmlns:a16="http://schemas.microsoft.com/office/drawing/2014/main" id="{6B62D72C-6FAC-1833-30C5-399237616A94}"/>
              </a:ext>
            </a:extLst>
          </p:cNvPr>
          <p:cNvGrpSpPr/>
          <p:nvPr/>
        </p:nvGrpSpPr>
        <p:grpSpPr>
          <a:xfrm>
            <a:off x="7126871" y="3384634"/>
            <a:ext cx="3746975" cy="360000"/>
            <a:chOff x="7126871" y="3360884"/>
            <a:chExt cx="3746975" cy="360000"/>
          </a:xfrm>
        </p:grpSpPr>
        <p:sp>
          <p:nvSpPr>
            <p:cNvPr id="15" name="Text Placeholder 3">
              <a:extLst>
                <a:ext uri="{FF2B5EF4-FFF2-40B4-BE49-F238E27FC236}">
                  <a16:creationId xmlns:a16="http://schemas.microsoft.com/office/drawing/2014/main" id="{D3D501F0-F70D-7E15-2215-7BC2C76E6D58}"/>
                </a:ext>
              </a:extLst>
            </p:cNvPr>
            <p:cNvSpPr txBox="1">
              <a:spLocks/>
            </p:cNvSpPr>
            <p:nvPr/>
          </p:nvSpPr>
          <p:spPr>
            <a:xfrm>
              <a:off x="7605432" y="3393375"/>
              <a:ext cx="3268414" cy="32396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Wingdings" charset="2"/>
                <a:buNone/>
              </a:pPr>
              <a:r>
                <a:rPr lang="en-US"/>
                <a:t>What is the best fit model?</a:t>
              </a:r>
            </a:p>
            <a:p>
              <a:endParaRPr lang="en-TW"/>
            </a:p>
          </p:txBody>
        </p:sp>
        <p:pic>
          <p:nvPicPr>
            <p:cNvPr id="17" name="Graphic 16" descr="Blog outline">
              <a:extLst>
                <a:ext uri="{FF2B5EF4-FFF2-40B4-BE49-F238E27FC236}">
                  <a16:creationId xmlns:a16="http://schemas.microsoft.com/office/drawing/2014/main" id="{4C9D0921-5064-30CE-6C37-51B9E39C6C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26871" y="3360884"/>
              <a:ext cx="360000" cy="360000"/>
            </a:xfrm>
            <a:prstGeom prst="rect">
              <a:avLst/>
            </a:prstGeom>
          </p:spPr>
        </p:pic>
      </p:grpSp>
      <p:grpSp>
        <p:nvGrpSpPr>
          <p:cNvPr id="20" name="Group 19">
            <a:extLst>
              <a:ext uri="{FF2B5EF4-FFF2-40B4-BE49-F238E27FC236}">
                <a16:creationId xmlns:a16="http://schemas.microsoft.com/office/drawing/2014/main" id="{45BAC1E3-8FFF-2E82-30CA-98E02E5D24FD}"/>
              </a:ext>
            </a:extLst>
          </p:cNvPr>
          <p:cNvGrpSpPr/>
          <p:nvPr/>
        </p:nvGrpSpPr>
        <p:grpSpPr>
          <a:xfrm>
            <a:off x="7126871" y="3972821"/>
            <a:ext cx="3746975" cy="477023"/>
            <a:chOff x="7126871" y="3972821"/>
            <a:chExt cx="3746975" cy="477023"/>
          </a:xfrm>
        </p:grpSpPr>
        <p:sp>
          <p:nvSpPr>
            <p:cNvPr id="16" name="Text Placeholder 3">
              <a:extLst>
                <a:ext uri="{FF2B5EF4-FFF2-40B4-BE49-F238E27FC236}">
                  <a16:creationId xmlns:a16="http://schemas.microsoft.com/office/drawing/2014/main" id="{591662F6-4563-3CF0-E600-DF8A908D92BE}"/>
                </a:ext>
              </a:extLst>
            </p:cNvPr>
            <p:cNvSpPr txBox="1">
              <a:spLocks/>
            </p:cNvSpPr>
            <p:nvPr/>
          </p:nvSpPr>
          <p:spPr>
            <a:xfrm>
              <a:off x="7605432" y="3972821"/>
              <a:ext cx="3268414" cy="477023"/>
            </a:xfrm>
            <a:prstGeom prst="rect">
              <a:avLst/>
            </a:prstGeom>
          </p:spPr>
          <p:txBody>
            <a:bodyPr vert="horz" lIns="0" tIns="0" rIns="0" bIns="0" rtlCol="0">
              <a:normAutofit lnSpcReduction="1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Wingdings" charset="2"/>
                <a:buNone/>
              </a:pPr>
              <a:r>
                <a:rPr lang="en-US"/>
                <a:t>How to connect commodity price to package price prediction? </a:t>
              </a:r>
            </a:p>
            <a:p>
              <a:pPr marL="0" indent="0">
                <a:buNone/>
              </a:pPr>
              <a:endParaRPr lang="en-TW"/>
            </a:p>
          </p:txBody>
        </p:sp>
        <p:pic>
          <p:nvPicPr>
            <p:cNvPr id="21" name="Graphic 20" descr="Ethernet outline">
              <a:extLst>
                <a:ext uri="{FF2B5EF4-FFF2-40B4-BE49-F238E27FC236}">
                  <a16:creationId xmlns:a16="http://schemas.microsoft.com/office/drawing/2014/main" id="{4579D894-F3BA-939F-C086-E5AFD531A7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26871" y="3976155"/>
              <a:ext cx="360000" cy="360000"/>
            </a:xfrm>
            <a:prstGeom prst="rect">
              <a:avLst/>
            </a:prstGeom>
          </p:spPr>
        </p:pic>
      </p:grpSp>
      <p:sp>
        <p:nvSpPr>
          <p:cNvPr id="7" name="Text Placeholder 3">
            <a:extLst>
              <a:ext uri="{FF2B5EF4-FFF2-40B4-BE49-F238E27FC236}">
                <a16:creationId xmlns:a16="http://schemas.microsoft.com/office/drawing/2014/main" id="{C030F31C-D1AC-01BE-5874-1EFDBD1C738E}"/>
              </a:ext>
            </a:extLst>
          </p:cNvPr>
          <p:cNvSpPr txBox="1">
            <a:spLocks/>
          </p:cNvSpPr>
          <p:nvPr/>
        </p:nvSpPr>
        <p:spPr>
          <a:xfrm>
            <a:off x="2250143" y="3360884"/>
            <a:ext cx="3063794" cy="1223874"/>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a:p>
          <a:p>
            <a:pPr marL="0" indent="0">
              <a:buNone/>
            </a:pPr>
            <a:r>
              <a:rPr lang="en-US" b="1" i="1">
                <a:solidFill>
                  <a:schemeClr val="accent1"/>
                </a:solidFill>
              </a:rPr>
              <a:t>Missing Data</a:t>
            </a:r>
          </a:p>
          <a:p>
            <a:pPr marL="0" indent="0">
              <a:buNone/>
            </a:pPr>
            <a:r>
              <a:rPr lang="en-US"/>
              <a:t>Not all materials are purchased on daily basis. </a:t>
            </a:r>
          </a:p>
          <a:p>
            <a:pPr marL="0" indent="0">
              <a:buNone/>
            </a:pPr>
            <a:endParaRPr lang="en-US"/>
          </a:p>
          <a:p>
            <a:endParaRPr lang="en-US"/>
          </a:p>
          <a:p>
            <a:endParaRPr lang="en-TW"/>
          </a:p>
        </p:txBody>
      </p:sp>
      <p:grpSp>
        <p:nvGrpSpPr>
          <p:cNvPr id="26" name="Group 25">
            <a:extLst>
              <a:ext uri="{FF2B5EF4-FFF2-40B4-BE49-F238E27FC236}">
                <a16:creationId xmlns:a16="http://schemas.microsoft.com/office/drawing/2014/main" id="{5E05251D-3709-1358-E5C7-560939B3B32F}"/>
              </a:ext>
            </a:extLst>
          </p:cNvPr>
          <p:cNvGrpSpPr/>
          <p:nvPr/>
        </p:nvGrpSpPr>
        <p:grpSpPr>
          <a:xfrm>
            <a:off x="7126871" y="2669349"/>
            <a:ext cx="3746975" cy="513239"/>
            <a:chOff x="7126871" y="2669349"/>
            <a:chExt cx="3746975" cy="513239"/>
          </a:xfrm>
        </p:grpSpPr>
        <p:pic>
          <p:nvPicPr>
            <p:cNvPr id="13" name="Graphic 12" descr="Statistics outline">
              <a:extLst>
                <a:ext uri="{FF2B5EF4-FFF2-40B4-BE49-F238E27FC236}">
                  <a16:creationId xmlns:a16="http://schemas.microsoft.com/office/drawing/2014/main" id="{D34C59D2-6E2B-FC6F-A0AC-9A16EADE75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26871" y="2745613"/>
              <a:ext cx="360000" cy="360000"/>
            </a:xfrm>
            <a:prstGeom prst="rect">
              <a:avLst/>
            </a:prstGeom>
          </p:spPr>
        </p:pic>
        <p:sp>
          <p:nvSpPr>
            <p:cNvPr id="12" name="Text Placeholder 3">
              <a:extLst>
                <a:ext uri="{FF2B5EF4-FFF2-40B4-BE49-F238E27FC236}">
                  <a16:creationId xmlns:a16="http://schemas.microsoft.com/office/drawing/2014/main" id="{BF9689AD-6ADA-2D09-FAFB-BB8636D8A751}"/>
                </a:ext>
              </a:extLst>
            </p:cNvPr>
            <p:cNvSpPr txBox="1">
              <a:spLocks/>
            </p:cNvSpPr>
            <p:nvPr/>
          </p:nvSpPr>
          <p:spPr>
            <a:xfrm>
              <a:off x="7605432" y="2669349"/>
              <a:ext cx="3268414" cy="513239"/>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Wingdings" charset="2"/>
                <a:buNone/>
              </a:pPr>
              <a:r>
                <a:rPr lang="en-US"/>
                <a:t>Does seasonality show in non-natural commodity?</a:t>
              </a:r>
            </a:p>
          </p:txBody>
        </p:sp>
      </p:grpSp>
      <p:grpSp>
        <p:nvGrpSpPr>
          <p:cNvPr id="25" name="Group 24">
            <a:extLst>
              <a:ext uri="{FF2B5EF4-FFF2-40B4-BE49-F238E27FC236}">
                <a16:creationId xmlns:a16="http://schemas.microsoft.com/office/drawing/2014/main" id="{7ACB799A-3D07-AC2C-06C1-3212E486F529}"/>
              </a:ext>
            </a:extLst>
          </p:cNvPr>
          <p:cNvGrpSpPr/>
          <p:nvPr/>
        </p:nvGrpSpPr>
        <p:grpSpPr>
          <a:xfrm>
            <a:off x="7126871" y="4678168"/>
            <a:ext cx="3746975" cy="550631"/>
            <a:chOff x="7126871" y="4678168"/>
            <a:chExt cx="3746975" cy="550631"/>
          </a:xfrm>
        </p:grpSpPr>
        <p:pic>
          <p:nvPicPr>
            <p:cNvPr id="19" name="Graphic 18" descr="Connections outline">
              <a:extLst>
                <a:ext uri="{FF2B5EF4-FFF2-40B4-BE49-F238E27FC236}">
                  <a16:creationId xmlns:a16="http://schemas.microsoft.com/office/drawing/2014/main" id="{B6474911-2E05-D73D-EF05-40DD44EF8D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26871" y="4733805"/>
              <a:ext cx="360000" cy="360000"/>
            </a:xfrm>
            <a:prstGeom prst="rect">
              <a:avLst/>
            </a:prstGeom>
          </p:spPr>
        </p:pic>
        <p:sp>
          <p:nvSpPr>
            <p:cNvPr id="18" name="Text Placeholder 3">
              <a:extLst>
                <a:ext uri="{FF2B5EF4-FFF2-40B4-BE49-F238E27FC236}">
                  <a16:creationId xmlns:a16="http://schemas.microsoft.com/office/drawing/2014/main" id="{0FBB23E5-4440-3CB1-4D3F-70238CFD3513}"/>
                </a:ext>
              </a:extLst>
            </p:cNvPr>
            <p:cNvSpPr txBox="1">
              <a:spLocks/>
            </p:cNvSpPr>
            <p:nvPr/>
          </p:nvSpPr>
          <p:spPr>
            <a:xfrm>
              <a:off x="7605432" y="4678168"/>
              <a:ext cx="3268414" cy="550631"/>
            </a:xfrm>
            <a:prstGeom prst="rect">
              <a:avLst/>
            </a:prstGeom>
          </p:spPr>
          <p:txBody>
            <a:bodyPr vert="horz" lIns="0" tIns="0" rIns="0" bIns="0" rtlCol="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600" b="0" i="0" kern="1200" normalizeH="0" baseline="0">
                  <a:solidFill>
                    <a:schemeClr val="bg1"/>
                  </a:solidFill>
                  <a:latin typeface="Franklin Gothic Book" panose="020B05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lumMod val="85000"/>
                      <a:lumOff val="15000"/>
                    </a:schemeClr>
                  </a:solidFill>
                  <a:latin typeface="Franklin Gothic Book" panose="020B05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Font typeface="Wingdings" charset="2"/>
                <a:buNone/>
              </a:pPr>
              <a:r>
                <a:rPr lang="en-US"/>
                <a:t>What is the relationship between commodity and package price?</a:t>
              </a:r>
            </a:p>
            <a:p>
              <a:endParaRPr lang="en-TW"/>
            </a:p>
          </p:txBody>
        </p:sp>
      </p:grpSp>
      <p:sp>
        <p:nvSpPr>
          <p:cNvPr id="8" name="Rectangle 7">
            <a:extLst>
              <a:ext uri="{FF2B5EF4-FFF2-40B4-BE49-F238E27FC236}">
                <a16:creationId xmlns:a16="http://schemas.microsoft.com/office/drawing/2014/main" id="{67162706-D8E1-F858-2D89-B844248CA273}"/>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84321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4" grpId="0" build="p"/>
      <p:bldP spid="9"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237A-1746-7664-DC9C-A3A4226AC78F}"/>
              </a:ext>
            </a:extLst>
          </p:cNvPr>
          <p:cNvSpPr>
            <a:spLocks noGrp="1"/>
          </p:cNvSpPr>
          <p:nvPr>
            <p:ph type="ctrTitle"/>
          </p:nvPr>
        </p:nvSpPr>
        <p:spPr/>
        <p:txBody>
          <a:bodyPr/>
          <a:lstStyle/>
          <a:p>
            <a:r>
              <a:rPr lang="en-TW"/>
              <a:t>Seasonality</a:t>
            </a:r>
          </a:p>
        </p:txBody>
      </p:sp>
      <p:sp>
        <p:nvSpPr>
          <p:cNvPr id="3" name="Subtitle 2">
            <a:extLst>
              <a:ext uri="{FF2B5EF4-FFF2-40B4-BE49-F238E27FC236}">
                <a16:creationId xmlns:a16="http://schemas.microsoft.com/office/drawing/2014/main" id="{203F5B3D-7320-1091-12F9-460C64A84F34}"/>
              </a:ext>
            </a:extLst>
          </p:cNvPr>
          <p:cNvSpPr>
            <a:spLocks noGrp="1"/>
          </p:cNvSpPr>
          <p:nvPr>
            <p:ph type="subTitle" idx="1"/>
          </p:nvPr>
        </p:nvSpPr>
        <p:spPr/>
        <p:txBody>
          <a:bodyPr/>
          <a:lstStyle/>
          <a:p>
            <a:r>
              <a:rPr lang="en-TW"/>
              <a:t>Proof of existance in commodity and unit price</a:t>
            </a:r>
          </a:p>
        </p:txBody>
      </p:sp>
      <p:sp>
        <p:nvSpPr>
          <p:cNvPr id="5" name="Date Placeholder 4">
            <a:extLst>
              <a:ext uri="{FF2B5EF4-FFF2-40B4-BE49-F238E27FC236}">
                <a16:creationId xmlns:a16="http://schemas.microsoft.com/office/drawing/2014/main" id="{6002E4CC-A366-F771-8538-32BCC4FBCE6B}"/>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BB444F69-1C87-0250-68B5-756EAAF0DBA6}"/>
              </a:ext>
            </a:extLst>
          </p:cNvPr>
          <p:cNvSpPr>
            <a:spLocks noGrp="1"/>
          </p:cNvSpPr>
          <p:nvPr>
            <p:ph type="sldNum" sz="quarter" idx="12"/>
          </p:nvPr>
        </p:nvSpPr>
        <p:spPr/>
        <p:txBody>
          <a:bodyPr/>
          <a:lstStyle/>
          <a:p>
            <a:fld id="{8A7A6979-0714-4377-B894-6BE4C2D6E202}" type="slidenum">
              <a:rPr lang="en-US" smtClean="0"/>
              <a:pPr/>
              <a:t>15</a:t>
            </a:fld>
            <a:endParaRPr lang="en-US"/>
          </a:p>
        </p:txBody>
      </p:sp>
      <p:sp>
        <p:nvSpPr>
          <p:cNvPr id="7" name="Text Placeholder 3">
            <a:extLst>
              <a:ext uri="{FF2B5EF4-FFF2-40B4-BE49-F238E27FC236}">
                <a16:creationId xmlns:a16="http://schemas.microsoft.com/office/drawing/2014/main" id="{C3921A0C-E3E2-8ABF-1BA1-CF1154E3E1C9}"/>
              </a:ext>
            </a:extLst>
          </p:cNvPr>
          <p:cNvSpPr>
            <a:spLocks noGrp="1"/>
          </p:cNvSpPr>
          <p:nvPr>
            <p:ph type="body" sz="quarter" idx="14"/>
          </p:nvPr>
        </p:nvSpPr>
        <p:spPr>
          <a:xfrm>
            <a:off x="2666056" y="1778839"/>
            <a:ext cx="7366000" cy="3411537"/>
          </a:xfrm>
        </p:spPr>
        <p:txBody>
          <a:bodyPr/>
          <a:lstStyle/>
          <a:p>
            <a:r>
              <a:rPr lang="en-TW"/>
              <a:t>Coclusion – seasonality exist for Reisn Price &amp; $/UOM</a:t>
            </a:r>
          </a:p>
          <a:p>
            <a:r>
              <a:rPr lang="en-TW"/>
              <a:t>Limitation – not yet discover pattern between commodity price and $/UOM</a:t>
            </a:r>
          </a:p>
        </p:txBody>
      </p:sp>
      <p:pic>
        <p:nvPicPr>
          <p:cNvPr id="8" name="Picture 2">
            <a:extLst>
              <a:ext uri="{FF2B5EF4-FFF2-40B4-BE49-F238E27FC236}">
                <a16:creationId xmlns:a16="http://schemas.microsoft.com/office/drawing/2014/main" id="{6B8A38EC-89CB-BA1F-9785-7EEA2503B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806" y="2330772"/>
            <a:ext cx="3519488" cy="2625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660A435B-F2A5-F1AB-7A3B-6B8E79860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92" y="2349029"/>
            <a:ext cx="3513902" cy="26256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3E5B2DE-DF48-F397-6C4E-ED869A011869}"/>
              </a:ext>
            </a:extLst>
          </p:cNvPr>
          <p:cNvSpPr txBox="1"/>
          <p:nvPr/>
        </p:nvSpPr>
        <p:spPr>
          <a:xfrm>
            <a:off x="2666056" y="5061754"/>
            <a:ext cx="3952007" cy="409664"/>
          </a:xfrm>
          <a:prstGeom prst="rect">
            <a:avLst/>
          </a:prstGeom>
          <a:noFill/>
        </p:spPr>
        <p:txBody>
          <a:bodyPr wrap="square" rtlCol="0">
            <a:spAutoFit/>
          </a:bodyPr>
          <a:lstStyle/>
          <a:p>
            <a:pPr>
              <a:lnSpc>
                <a:spcPct val="107000"/>
              </a:lnSpc>
              <a:spcBef>
                <a:spcPts val="0"/>
              </a:spcBef>
              <a:spcAft>
                <a:spcPts val="0"/>
              </a:spcAft>
            </a:pPr>
            <a:r>
              <a:rPr lang="en-US" sz="1000">
                <a:latin typeface="Arial" panose="020B0604020202020204" pitchFamily="34" charset="0"/>
                <a:cs typeface="Arial" panose="020B0604020202020204" pitchFamily="34" charset="0"/>
              </a:rPr>
              <a:t>Kruskal-Wallis </a:t>
            </a:r>
          </a:p>
          <a:p>
            <a:pPr>
              <a:lnSpc>
                <a:spcPct val="107000"/>
              </a:lnSpc>
              <a:spcBef>
                <a:spcPts val="0"/>
              </a:spcBef>
              <a:spcAft>
                <a:spcPts val="0"/>
              </a:spcAft>
            </a:pPr>
            <a:r>
              <a:rPr lang="en-US" sz="1000">
                <a:latin typeface="Arial" panose="020B0604020202020204" pitchFamily="34" charset="0"/>
                <a:cs typeface="Arial" panose="020B0604020202020204" pitchFamily="34" charset="0"/>
              </a:rPr>
              <a:t>Test Result   </a:t>
            </a:r>
          </a:p>
        </p:txBody>
      </p:sp>
      <p:graphicFrame>
        <p:nvGraphicFramePr>
          <p:cNvPr id="11" name="Table 10">
            <a:extLst>
              <a:ext uri="{FF2B5EF4-FFF2-40B4-BE49-F238E27FC236}">
                <a16:creationId xmlns:a16="http://schemas.microsoft.com/office/drawing/2014/main" id="{E23E52E0-4FC9-FB68-23D2-CDE8362CA440}"/>
              </a:ext>
            </a:extLst>
          </p:cNvPr>
          <p:cNvGraphicFramePr>
            <a:graphicFrameLocks noGrp="1"/>
          </p:cNvGraphicFramePr>
          <p:nvPr>
            <p:extLst>
              <p:ext uri="{D42A27DB-BD31-4B8C-83A1-F6EECF244321}">
                <p14:modId xmlns:p14="http://schemas.microsoft.com/office/powerpoint/2010/main" val="2660411627"/>
              </p:ext>
            </p:extLst>
          </p:nvPr>
        </p:nvGraphicFramePr>
        <p:xfrm>
          <a:off x="3858714" y="5077285"/>
          <a:ext cx="5802121" cy="731520"/>
        </p:xfrm>
        <a:graphic>
          <a:graphicData uri="http://schemas.openxmlformats.org/drawingml/2006/table">
            <a:tbl>
              <a:tblPr firstRow="1" bandRow="1">
                <a:tableStyleId>{5C22544A-7EE6-4342-B048-85BDC9FD1C3A}</a:tableStyleId>
              </a:tblPr>
              <a:tblGrid>
                <a:gridCol w="1354896">
                  <a:extLst>
                    <a:ext uri="{9D8B030D-6E8A-4147-A177-3AD203B41FA5}">
                      <a16:colId xmlns:a16="http://schemas.microsoft.com/office/drawing/2014/main" val="3440241386"/>
                    </a:ext>
                  </a:extLst>
                </a:gridCol>
                <a:gridCol w="889445">
                  <a:extLst>
                    <a:ext uri="{9D8B030D-6E8A-4147-A177-3AD203B41FA5}">
                      <a16:colId xmlns:a16="http://schemas.microsoft.com/office/drawing/2014/main" val="1151646021"/>
                    </a:ext>
                  </a:extLst>
                </a:gridCol>
                <a:gridCol w="889445">
                  <a:extLst>
                    <a:ext uri="{9D8B030D-6E8A-4147-A177-3AD203B41FA5}">
                      <a16:colId xmlns:a16="http://schemas.microsoft.com/office/drawing/2014/main" val="2522962401"/>
                    </a:ext>
                  </a:extLst>
                </a:gridCol>
                <a:gridCol w="889445">
                  <a:extLst>
                    <a:ext uri="{9D8B030D-6E8A-4147-A177-3AD203B41FA5}">
                      <a16:colId xmlns:a16="http://schemas.microsoft.com/office/drawing/2014/main" val="1077442801"/>
                    </a:ext>
                  </a:extLst>
                </a:gridCol>
                <a:gridCol w="889445">
                  <a:extLst>
                    <a:ext uri="{9D8B030D-6E8A-4147-A177-3AD203B41FA5}">
                      <a16:colId xmlns:a16="http://schemas.microsoft.com/office/drawing/2014/main" val="2128336187"/>
                    </a:ext>
                  </a:extLst>
                </a:gridCol>
                <a:gridCol w="889445">
                  <a:extLst>
                    <a:ext uri="{9D8B030D-6E8A-4147-A177-3AD203B41FA5}">
                      <a16:colId xmlns:a16="http://schemas.microsoft.com/office/drawing/2014/main" val="1894344947"/>
                    </a:ext>
                  </a:extLst>
                </a:gridCol>
              </a:tblGrid>
              <a:tr h="155861">
                <a:tc>
                  <a:txBody>
                    <a:bodyPr/>
                    <a:lstStyle/>
                    <a:p>
                      <a:pPr algn="l"/>
                      <a:r>
                        <a:rPr lang="en-TW" sz="1000">
                          <a:latin typeface="Arial" panose="020B0604020202020204" pitchFamily="34" charset="0"/>
                          <a:cs typeface="Arial" panose="020B0604020202020204" pitchFamily="34" charset="0"/>
                        </a:rPr>
                        <a:t>Period (month)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C69A"/>
                    </a:solidFill>
                  </a:tcPr>
                </a:tc>
                <a:tc>
                  <a:txBody>
                    <a:bodyPr/>
                    <a:lstStyle/>
                    <a:p>
                      <a:pPr algn="ctr"/>
                      <a:r>
                        <a:rPr lang="en-TW" sz="1000">
                          <a:latin typeface="Arial" panose="020B0604020202020204" pitchFamily="34" charset="0"/>
                          <a:cs typeface="Arial" panose="020B0604020202020204" pitchFamily="34" charset="0"/>
                        </a:rPr>
                        <a:t>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C69A"/>
                    </a:solidFill>
                  </a:tcPr>
                </a:tc>
                <a:tc>
                  <a:txBody>
                    <a:bodyPr/>
                    <a:lstStyle/>
                    <a:p>
                      <a:pPr algn="ctr"/>
                      <a:r>
                        <a:rPr lang="en-TW" sz="1000">
                          <a:latin typeface="Arial" panose="020B0604020202020204" pitchFamily="34" charset="0"/>
                          <a:cs typeface="Arial" panose="020B0604020202020204" pitchFamily="34" charset="0"/>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C69A"/>
                    </a:solidFill>
                  </a:tcPr>
                </a:tc>
                <a:tc>
                  <a:txBody>
                    <a:bodyPr/>
                    <a:lstStyle/>
                    <a:p>
                      <a:pPr algn="ctr"/>
                      <a:r>
                        <a:rPr lang="en-TW" sz="1000">
                          <a:solidFill>
                            <a:srgbClr val="D23A43"/>
                          </a:solidFill>
                          <a:latin typeface="Arial" panose="020B0604020202020204" pitchFamily="34" charset="0"/>
                          <a:cs typeface="Arial" panose="020B0604020202020204" pitchFamily="34" charset="0"/>
                        </a:rPr>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C69A"/>
                    </a:solidFill>
                  </a:tcPr>
                </a:tc>
                <a:tc>
                  <a:txBody>
                    <a:bodyPr/>
                    <a:lstStyle/>
                    <a:p>
                      <a:pPr algn="ctr"/>
                      <a:r>
                        <a:rPr lang="en-TW" sz="1000">
                          <a:solidFill>
                            <a:srgbClr val="D23A43"/>
                          </a:solidFill>
                          <a:latin typeface="Arial" panose="020B0604020202020204" pitchFamily="34" charset="0"/>
                          <a:cs typeface="Arial" panose="020B0604020202020204" pitchFamily="34" charset="0"/>
                        </a:rPr>
                        <a:t>18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C69A"/>
                    </a:solidFill>
                  </a:tcPr>
                </a:tc>
                <a:tc>
                  <a:txBody>
                    <a:bodyPr/>
                    <a:lstStyle/>
                    <a:p>
                      <a:pPr algn="ctr"/>
                      <a:r>
                        <a:rPr lang="en-TW" sz="1000">
                          <a:latin typeface="Arial" panose="020B0604020202020204" pitchFamily="34" charset="0"/>
                          <a:cs typeface="Arial" panose="020B0604020202020204" pitchFamily="34" charset="0"/>
                        </a:rPr>
                        <a:t>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DC69A"/>
                    </a:solidFill>
                  </a:tcPr>
                </a:tc>
                <a:extLst>
                  <a:ext uri="{0D108BD9-81ED-4DB2-BD59-A6C34878D82A}">
                    <a16:rowId xmlns:a16="http://schemas.microsoft.com/office/drawing/2014/main" val="3106303772"/>
                  </a:ext>
                </a:extLst>
              </a:tr>
              <a:tr h="155861">
                <a:tc>
                  <a:txBody>
                    <a:bodyPr/>
                    <a:lstStyle/>
                    <a:p>
                      <a:pPr algn="l"/>
                      <a:r>
                        <a:rPr lang="en-TW" sz="1000">
                          <a:latin typeface="Arial" panose="020B0604020202020204" pitchFamily="34" charset="0"/>
                          <a:cs typeface="Arial" panose="020B0604020202020204" pitchFamily="34" charset="0"/>
                        </a:rPr>
                        <a:t>Commodity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solidFill>
                            <a:srgbClr val="D23A43"/>
                          </a:solidFill>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solidFill>
                            <a:srgbClr val="D23A43"/>
                          </a:solidFill>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54202596"/>
                  </a:ext>
                </a:extLst>
              </a:tr>
              <a:tr h="155861">
                <a:tc>
                  <a:txBody>
                    <a:bodyPr/>
                    <a:lstStyle/>
                    <a:p>
                      <a:pPr algn="l"/>
                      <a:r>
                        <a:rPr lang="en-TW" sz="1000">
                          <a:latin typeface="Arial" panose="020B0604020202020204" pitchFamily="34" charset="0"/>
                          <a:cs typeface="Arial" panose="020B0604020202020204" pitchFamily="34" charset="0"/>
                        </a:rPr>
                        <a:t>Pacakge Price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solidFill>
                            <a:srgbClr val="D23A43"/>
                          </a:solidFill>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solidFill>
                            <a:srgbClr val="D23A43"/>
                          </a:solidFill>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TW" sz="1000">
                          <a:latin typeface="Arial" panose="020B0604020202020204" pitchFamily="34" charset="0"/>
                          <a:cs typeface="Arial" panose="020B0604020202020204" pitchFamily="34" charset="0"/>
                        </a:rPr>
                        <a:t>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8801674"/>
                  </a:ext>
                </a:extLst>
              </a:tr>
            </a:tbl>
          </a:graphicData>
        </a:graphic>
      </p:graphicFrame>
      <p:sp>
        <p:nvSpPr>
          <p:cNvPr id="4" name="Rectangle 3">
            <a:extLst>
              <a:ext uri="{FF2B5EF4-FFF2-40B4-BE49-F238E27FC236}">
                <a16:creationId xmlns:a16="http://schemas.microsoft.com/office/drawing/2014/main" id="{72E3CBCC-E279-3655-961B-779081C58AC3}"/>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619812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22A1D-2109-EE9B-B4CB-0421A68B9453}"/>
              </a:ext>
            </a:extLst>
          </p:cNvPr>
          <p:cNvSpPr>
            <a:spLocks noGrp="1"/>
          </p:cNvSpPr>
          <p:nvPr>
            <p:ph type="ctrTitle"/>
          </p:nvPr>
        </p:nvSpPr>
        <p:spPr/>
        <p:txBody>
          <a:bodyPr/>
          <a:lstStyle/>
          <a:p>
            <a:r>
              <a:rPr lang="en-TW"/>
              <a:t>Seasonality</a:t>
            </a:r>
          </a:p>
        </p:txBody>
      </p:sp>
      <p:sp>
        <p:nvSpPr>
          <p:cNvPr id="3" name="Subtitle 2">
            <a:extLst>
              <a:ext uri="{FF2B5EF4-FFF2-40B4-BE49-F238E27FC236}">
                <a16:creationId xmlns:a16="http://schemas.microsoft.com/office/drawing/2014/main" id="{2C3110F3-7669-C4B8-AEC6-E9E9BBD9FF7B}"/>
              </a:ext>
            </a:extLst>
          </p:cNvPr>
          <p:cNvSpPr>
            <a:spLocks noGrp="1"/>
          </p:cNvSpPr>
          <p:nvPr>
            <p:ph type="subTitle" idx="1"/>
          </p:nvPr>
        </p:nvSpPr>
        <p:spPr>
          <a:xfrm>
            <a:off x="2107518" y="994647"/>
            <a:ext cx="7988982" cy="276999"/>
          </a:xfrm>
        </p:spPr>
        <p:txBody>
          <a:bodyPr/>
          <a:lstStyle/>
          <a:p>
            <a:r>
              <a:rPr lang="en-TW"/>
              <a:t>Similar pattern shown between same product or related commodity</a:t>
            </a:r>
          </a:p>
        </p:txBody>
      </p:sp>
      <p:sp>
        <p:nvSpPr>
          <p:cNvPr id="4" name="Text Placeholder 3">
            <a:extLst>
              <a:ext uri="{FF2B5EF4-FFF2-40B4-BE49-F238E27FC236}">
                <a16:creationId xmlns:a16="http://schemas.microsoft.com/office/drawing/2014/main" id="{BCC6447D-C404-9874-4A64-4DE5C44F67F8}"/>
              </a:ext>
            </a:extLst>
          </p:cNvPr>
          <p:cNvSpPr>
            <a:spLocks noGrp="1"/>
          </p:cNvSpPr>
          <p:nvPr>
            <p:ph type="body" sz="quarter" idx="14"/>
          </p:nvPr>
        </p:nvSpPr>
        <p:spPr>
          <a:xfrm>
            <a:off x="2666056" y="1368749"/>
            <a:ext cx="7366000" cy="3411537"/>
          </a:xfrm>
        </p:spPr>
        <p:txBody>
          <a:bodyPr/>
          <a:lstStyle/>
          <a:p>
            <a:r>
              <a:rPr lang="en-TW"/>
              <a:t>Film-Forming Pln and Film-NonForming Pln both made up of LLDPE and LDPE</a:t>
            </a:r>
          </a:p>
        </p:txBody>
      </p:sp>
      <p:sp>
        <p:nvSpPr>
          <p:cNvPr id="5" name="Date Placeholder 4">
            <a:extLst>
              <a:ext uri="{FF2B5EF4-FFF2-40B4-BE49-F238E27FC236}">
                <a16:creationId xmlns:a16="http://schemas.microsoft.com/office/drawing/2014/main" id="{9FA9133C-F7E0-86F3-DF07-6FE42329FD5C}"/>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F0954958-9E4B-8B41-5A47-F89B4676B72E}"/>
              </a:ext>
            </a:extLst>
          </p:cNvPr>
          <p:cNvSpPr>
            <a:spLocks noGrp="1"/>
          </p:cNvSpPr>
          <p:nvPr>
            <p:ph type="sldNum" sz="quarter" idx="12"/>
          </p:nvPr>
        </p:nvSpPr>
        <p:spPr/>
        <p:txBody>
          <a:bodyPr/>
          <a:lstStyle/>
          <a:p>
            <a:fld id="{8A7A6979-0714-4377-B894-6BE4C2D6E202}" type="slidenum">
              <a:rPr lang="en-US" smtClean="0"/>
              <a:pPr/>
              <a:t>16</a:t>
            </a:fld>
            <a:endParaRPr lang="en-US"/>
          </a:p>
        </p:txBody>
      </p:sp>
      <p:pic>
        <p:nvPicPr>
          <p:cNvPr id="2054" name="Picture 6">
            <a:extLst>
              <a:ext uri="{FF2B5EF4-FFF2-40B4-BE49-F238E27FC236}">
                <a16:creationId xmlns:a16="http://schemas.microsoft.com/office/drawing/2014/main" id="{F96E5EE6-D39B-5BF4-B637-B2806295E0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292" y="1633160"/>
            <a:ext cx="2783274" cy="212035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9760782-26E3-24ED-5904-6DF42CD45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0371" y="3900274"/>
            <a:ext cx="2783274" cy="207971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0E012389-67B9-5C49-F5B1-388635D34A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006" y="3928146"/>
            <a:ext cx="2654920" cy="198065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4EE74E8-B7CA-520F-4165-1D91F4876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4042" y="1728465"/>
            <a:ext cx="2654919" cy="198065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6866F8C-1737-48D2-10F8-7751A276E2C3}"/>
              </a:ext>
            </a:extLst>
          </p:cNvPr>
          <p:cNvSpPr/>
          <p:nvPr/>
        </p:nvSpPr>
        <p:spPr>
          <a:xfrm>
            <a:off x="5774267" y="5979985"/>
            <a:ext cx="1524000" cy="58664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902248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967C6-6974-E2C4-91EA-9255C0D2C15B}"/>
              </a:ext>
            </a:extLst>
          </p:cNvPr>
          <p:cNvSpPr>
            <a:spLocks noGrp="1"/>
          </p:cNvSpPr>
          <p:nvPr>
            <p:ph type="ctrTitle"/>
          </p:nvPr>
        </p:nvSpPr>
        <p:spPr/>
        <p:txBody>
          <a:bodyPr/>
          <a:lstStyle/>
          <a:p>
            <a:r>
              <a:rPr lang="en-TW"/>
              <a:t>5</a:t>
            </a:r>
          </a:p>
        </p:txBody>
      </p:sp>
      <p:sp>
        <p:nvSpPr>
          <p:cNvPr id="3" name="Subtitle 2">
            <a:extLst>
              <a:ext uri="{FF2B5EF4-FFF2-40B4-BE49-F238E27FC236}">
                <a16:creationId xmlns:a16="http://schemas.microsoft.com/office/drawing/2014/main" id="{4DBAD8FD-5711-13F4-73E2-E589B3A37A69}"/>
              </a:ext>
            </a:extLst>
          </p:cNvPr>
          <p:cNvSpPr>
            <a:spLocks noGrp="1"/>
          </p:cNvSpPr>
          <p:nvPr>
            <p:ph type="subTitle" idx="1"/>
          </p:nvPr>
        </p:nvSpPr>
        <p:spPr/>
        <p:txBody>
          <a:bodyPr/>
          <a:lstStyle/>
          <a:p>
            <a:r>
              <a:rPr lang="en-TW"/>
              <a:t>Modeling &amp; Evaluation</a:t>
            </a:r>
          </a:p>
        </p:txBody>
      </p:sp>
      <p:sp>
        <p:nvSpPr>
          <p:cNvPr id="5" name="Date Placeholder 4">
            <a:extLst>
              <a:ext uri="{FF2B5EF4-FFF2-40B4-BE49-F238E27FC236}">
                <a16:creationId xmlns:a16="http://schemas.microsoft.com/office/drawing/2014/main" id="{7BB8DDC0-736E-34DF-C6EA-A6F5C4BDD42C}"/>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261799C1-4833-8161-EF87-ACED1AAAEB75}"/>
              </a:ext>
            </a:extLst>
          </p:cNvPr>
          <p:cNvSpPr>
            <a:spLocks noGrp="1"/>
          </p:cNvSpPr>
          <p:nvPr>
            <p:ph type="sldNum" sz="quarter" idx="12"/>
          </p:nvPr>
        </p:nvSpPr>
        <p:spPr/>
        <p:txBody>
          <a:bodyPr/>
          <a:lstStyle/>
          <a:p>
            <a:fld id="{8A7A6979-0714-4377-B894-6BE4C2D6E202}" type="slidenum">
              <a:rPr lang="en-US" smtClean="0"/>
              <a:pPr/>
              <a:t>17</a:t>
            </a:fld>
            <a:endParaRPr lang="en-US"/>
          </a:p>
        </p:txBody>
      </p:sp>
    </p:spTree>
    <p:extLst>
      <p:ext uri="{BB962C8B-B14F-4D97-AF65-F5344CB8AC3E}">
        <p14:creationId xmlns:p14="http://schemas.microsoft.com/office/powerpoint/2010/main" val="2382805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47BC-E8E1-EC39-C1F9-3CFA1221984E}"/>
              </a:ext>
            </a:extLst>
          </p:cNvPr>
          <p:cNvSpPr>
            <a:spLocks noGrp="1"/>
          </p:cNvSpPr>
          <p:nvPr>
            <p:ph type="ctrTitle"/>
          </p:nvPr>
        </p:nvSpPr>
        <p:spPr/>
        <p:txBody>
          <a:bodyPr/>
          <a:lstStyle/>
          <a:p>
            <a:r>
              <a:rPr lang="en-US"/>
              <a:t>General Model Concept</a:t>
            </a:r>
          </a:p>
        </p:txBody>
      </p:sp>
      <p:sp>
        <p:nvSpPr>
          <p:cNvPr id="4" name="Text Placeholder 3">
            <a:extLst>
              <a:ext uri="{FF2B5EF4-FFF2-40B4-BE49-F238E27FC236}">
                <a16:creationId xmlns:a16="http://schemas.microsoft.com/office/drawing/2014/main" id="{807E0679-ADAD-C232-875F-3D58AC84CFEA}"/>
              </a:ext>
            </a:extLst>
          </p:cNvPr>
          <p:cNvSpPr>
            <a:spLocks noGrp="1"/>
          </p:cNvSpPr>
          <p:nvPr>
            <p:ph type="body" sz="quarter" idx="14"/>
          </p:nvPr>
        </p:nvSpPr>
        <p:spPr>
          <a:xfrm>
            <a:off x="2943147" y="3870880"/>
            <a:ext cx="7421417" cy="1513465"/>
          </a:xfrm>
        </p:spPr>
        <p:txBody>
          <a:bodyPr/>
          <a:lstStyle/>
          <a:p>
            <a:r>
              <a:rPr lang="en-US"/>
              <a:t>Data split: 80/20</a:t>
            </a:r>
          </a:p>
          <a:p>
            <a:r>
              <a:rPr lang="en-US"/>
              <a:t>Commodity: LLDPE</a:t>
            </a:r>
          </a:p>
          <a:p>
            <a:r>
              <a:rPr lang="en-US"/>
              <a:t>Material Group: Shrink Bag Bone-In </a:t>
            </a:r>
          </a:p>
          <a:p>
            <a:r>
              <a:rPr lang="en-US"/>
              <a:t>Model evaluation: RMSE, MAPE</a:t>
            </a:r>
          </a:p>
          <a:p>
            <a:r>
              <a:rPr lang="en-US"/>
              <a:t>Data size: 144 for commodity &amp; 60 for package price at most</a:t>
            </a:r>
          </a:p>
        </p:txBody>
      </p:sp>
      <p:sp>
        <p:nvSpPr>
          <p:cNvPr id="5" name="Date Placeholder 4">
            <a:extLst>
              <a:ext uri="{FF2B5EF4-FFF2-40B4-BE49-F238E27FC236}">
                <a16:creationId xmlns:a16="http://schemas.microsoft.com/office/drawing/2014/main" id="{2F015796-28D8-33AF-71A0-25ADD14D9ECE}"/>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2FC3E0DB-4B3E-8E21-F578-1A2A4DE1A4D1}"/>
              </a:ext>
            </a:extLst>
          </p:cNvPr>
          <p:cNvSpPr>
            <a:spLocks noGrp="1"/>
          </p:cNvSpPr>
          <p:nvPr>
            <p:ph type="sldNum" sz="quarter" idx="12"/>
          </p:nvPr>
        </p:nvSpPr>
        <p:spPr/>
        <p:txBody>
          <a:bodyPr/>
          <a:lstStyle/>
          <a:p>
            <a:fld id="{8A7A6979-0714-4377-B894-6BE4C2D6E202}" type="slidenum">
              <a:rPr lang="en-US" smtClean="0"/>
              <a:pPr/>
              <a:t>18</a:t>
            </a:fld>
            <a:endParaRPr lang="en-US"/>
          </a:p>
        </p:txBody>
      </p:sp>
      <p:sp>
        <p:nvSpPr>
          <p:cNvPr id="38" name="TextBox 37">
            <a:extLst>
              <a:ext uri="{FF2B5EF4-FFF2-40B4-BE49-F238E27FC236}">
                <a16:creationId xmlns:a16="http://schemas.microsoft.com/office/drawing/2014/main" id="{B338D36E-96E9-3B13-48F8-776B73A9313B}"/>
              </a:ext>
            </a:extLst>
          </p:cNvPr>
          <p:cNvSpPr txBox="1"/>
          <p:nvPr/>
        </p:nvSpPr>
        <p:spPr>
          <a:xfrm>
            <a:off x="4715653" y="2696277"/>
            <a:ext cx="1095172"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Prediction</a:t>
            </a:r>
          </a:p>
        </p:txBody>
      </p:sp>
      <p:pic>
        <p:nvPicPr>
          <p:cNvPr id="39" name="Graphic 38" descr="Circles with arrows outline">
            <a:extLst>
              <a:ext uri="{FF2B5EF4-FFF2-40B4-BE49-F238E27FC236}">
                <a16:creationId xmlns:a16="http://schemas.microsoft.com/office/drawing/2014/main" id="{23A2ED2A-776C-A2DF-AC20-46CF21DED37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49941" y="1728629"/>
            <a:ext cx="914400" cy="914400"/>
          </a:xfrm>
          <a:prstGeom prst="rect">
            <a:avLst/>
          </a:prstGeom>
        </p:spPr>
      </p:pic>
      <p:pic>
        <p:nvPicPr>
          <p:cNvPr id="40" name="Graphic 39" descr="Presentation with pie chart outline">
            <a:extLst>
              <a:ext uri="{FF2B5EF4-FFF2-40B4-BE49-F238E27FC236}">
                <a16:creationId xmlns:a16="http://schemas.microsoft.com/office/drawing/2014/main" id="{DAA0E7F0-84B1-8751-700F-51C39DFFFA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6039" y="1728629"/>
            <a:ext cx="914400" cy="914400"/>
          </a:xfrm>
          <a:prstGeom prst="rect">
            <a:avLst/>
          </a:prstGeom>
        </p:spPr>
      </p:pic>
      <p:sp>
        <p:nvSpPr>
          <p:cNvPr id="41" name="TextBox 40">
            <a:extLst>
              <a:ext uri="{FF2B5EF4-FFF2-40B4-BE49-F238E27FC236}">
                <a16:creationId xmlns:a16="http://schemas.microsoft.com/office/drawing/2014/main" id="{FD2C36DF-337E-270E-64F6-BF9BD70D3ED8}"/>
              </a:ext>
            </a:extLst>
          </p:cNvPr>
          <p:cNvSpPr txBox="1"/>
          <p:nvPr/>
        </p:nvSpPr>
        <p:spPr>
          <a:xfrm>
            <a:off x="3100620" y="2694406"/>
            <a:ext cx="813043" cy="369332"/>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Model</a:t>
            </a:r>
          </a:p>
        </p:txBody>
      </p:sp>
      <p:sp>
        <p:nvSpPr>
          <p:cNvPr id="42" name="Multidocument 41">
            <a:extLst>
              <a:ext uri="{FF2B5EF4-FFF2-40B4-BE49-F238E27FC236}">
                <a16:creationId xmlns:a16="http://schemas.microsoft.com/office/drawing/2014/main" id="{AA36FD56-FD3D-5265-8714-93305B3001E7}"/>
              </a:ext>
            </a:extLst>
          </p:cNvPr>
          <p:cNvSpPr/>
          <p:nvPr/>
        </p:nvSpPr>
        <p:spPr bwMode="auto">
          <a:xfrm>
            <a:off x="1614422" y="1958071"/>
            <a:ext cx="540000" cy="540000"/>
          </a:xfrm>
          <a:prstGeom prst="flowChartMultidocumen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43" name="TextBox 42">
            <a:extLst>
              <a:ext uri="{FF2B5EF4-FFF2-40B4-BE49-F238E27FC236}">
                <a16:creationId xmlns:a16="http://schemas.microsoft.com/office/drawing/2014/main" id="{B5395CE4-A05F-2EF2-1028-5CEE4AF0A80A}"/>
              </a:ext>
            </a:extLst>
          </p:cNvPr>
          <p:cNvSpPr txBox="1"/>
          <p:nvPr/>
        </p:nvSpPr>
        <p:spPr>
          <a:xfrm>
            <a:off x="1570073" y="2694406"/>
            <a:ext cx="628698"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Data</a:t>
            </a:r>
          </a:p>
        </p:txBody>
      </p:sp>
      <p:sp>
        <p:nvSpPr>
          <p:cNvPr id="44" name="Rectangle 43">
            <a:extLst>
              <a:ext uri="{FF2B5EF4-FFF2-40B4-BE49-F238E27FC236}">
                <a16:creationId xmlns:a16="http://schemas.microsoft.com/office/drawing/2014/main" id="{8AAF0394-D2C0-3E66-084C-16FCAA78421F}"/>
              </a:ext>
            </a:extLst>
          </p:cNvPr>
          <p:cNvSpPr/>
          <p:nvPr/>
        </p:nvSpPr>
        <p:spPr bwMode="auto">
          <a:xfrm>
            <a:off x="1434167" y="1615560"/>
            <a:ext cx="4555067" cy="1543838"/>
          </a:xfrm>
          <a:prstGeom prst="rect">
            <a:avLst/>
          </a:prstGeom>
          <a:noFill/>
          <a:ln w="12700" cap="flat" cmpd="sng" algn="ctr">
            <a:solidFill>
              <a:srgbClr val="B181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45" name="TextBox 44">
            <a:extLst>
              <a:ext uri="{FF2B5EF4-FFF2-40B4-BE49-F238E27FC236}">
                <a16:creationId xmlns:a16="http://schemas.microsoft.com/office/drawing/2014/main" id="{5147C47E-94CB-5F4A-7D87-CF54B80A233A}"/>
              </a:ext>
            </a:extLst>
          </p:cNvPr>
          <p:cNvSpPr txBox="1"/>
          <p:nvPr/>
        </p:nvSpPr>
        <p:spPr>
          <a:xfrm>
            <a:off x="1633877" y="1467949"/>
            <a:ext cx="1313180" cy="338554"/>
          </a:xfrm>
          <a:prstGeom prst="rect">
            <a:avLst/>
          </a:prstGeom>
          <a:solidFill>
            <a:schemeClr val="accent4"/>
          </a:solidFill>
        </p:spPr>
        <p:txBody>
          <a:bodyPr wrap="none" rtlCol="0">
            <a:spAutoFit/>
          </a:bodyPr>
          <a:lstStyle/>
          <a:p>
            <a:r>
              <a:rPr lang="en-TW" b="1">
                <a:latin typeface="Arial" panose="020B0604020202020204" pitchFamily="34" charset="0"/>
                <a:cs typeface="Arial" panose="020B0604020202020204" pitchFamily="34" charset="0"/>
              </a:rPr>
              <a:t>Commodity</a:t>
            </a:r>
          </a:p>
        </p:txBody>
      </p:sp>
      <p:cxnSp>
        <p:nvCxnSpPr>
          <p:cNvPr id="46" name="Straight Arrow Connector 45">
            <a:extLst>
              <a:ext uri="{FF2B5EF4-FFF2-40B4-BE49-F238E27FC236}">
                <a16:creationId xmlns:a16="http://schemas.microsoft.com/office/drawing/2014/main" id="{FAAB723E-9C27-AC4E-11D0-D31A3E100B19}"/>
              </a:ext>
            </a:extLst>
          </p:cNvPr>
          <p:cNvCxnSpPr/>
          <p:nvPr/>
        </p:nvCxnSpPr>
        <p:spPr bwMode="auto">
          <a:xfrm>
            <a:off x="3964341" y="2236460"/>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Straight Arrow Connector 46">
            <a:extLst>
              <a:ext uri="{FF2B5EF4-FFF2-40B4-BE49-F238E27FC236}">
                <a16:creationId xmlns:a16="http://schemas.microsoft.com/office/drawing/2014/main" id="{CFDD3A6D-63EA-3F50-47BB-2A3103648C90}"/>
              </a:ext>
            </a:extLst>
          </p:cNvPr>
          <p:cNvCxnSpPr/>
          <p:nvPr/>
        </p:nvCxnSpPr>
        <p:spPr bwMode="auto">
          <a:xfrm>
            <a:off x="2341783" y="2236460"/>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8" name="TextBox 57">
            <a:extLst>
              <a:ext uri="{FF2B5EF4-FFF2-40B4-BE49-F238E27FC236}">
                <a16:creationId xmlns:a16="http://schemas.microsoft.com/office/drawing/2014/main" id="{EE9BD029-0DD6-442D-FF68-5B00C8E2E7AF}"/>
              </a:ext>
            </a:extLst>
          </p:cNvPr>
          <p:cNvSpPr txBox="1"/>
          <p:nvPr/>
        </p:nvSpPr>
        <p:spPr>
          <a:xfrm>
            <a:off x="9933591" y="2689752"/>
            <a:ext cx="1095172"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Prediction</a:t>
            </a:r>
          </a:p>
        </p:txBody>
      </p:sp>
      <p:pic>
        <p:nvPicPr>
          <p:cNvPr id="59" name="Graphic 58" descr="Circles with arrows outline">
            <a:extLst>
              <a:ext uri="{FF2B5EF4-FFF2-40B4-BE49-F238E27FC236}">
                <a16:creationId xmlns:a16="http://schemas.microsoft.com/office/drawing/2014/main" id="{72CDA8A0-EC3E-2039-66EE-AE58FDEB3B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67879" y="1722104"/>
            <a:ext cx="914400" cy="914400"/>
          </a:xfrm>
          <a:prstGeom prst="rect">
            <a:avLst/>
          </a:prstGeom>
        </p:spPr>
      </p:pic>
      <p:pic>
        <p:nvPicPr>
          <p:cNvPr id="60" name="Graphic 59" descr="Presentation with pie chart outline">
            <a:extLst>
              <a:ext uri="{FF2B5EF4-FFF2-40B4-BE49-F238E27FC236}">
                <a16:creationId xmlns:a16="http://schemas.microsoft.com/office/drawing/2014/main" id="{397623E7-E461-013B-DC15-5B5393059C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3977" y="1722104"/>
            <a:ext cx="914400" cy="914400"/>
          </a:xfrm>
          <a:prstGeom prst="rect">
            <a:avLst/>
          </a:prstGeom>
        </p:spPr>
      </p:pic>
      <p:sp>
        <p:nvSpPr>
          <p:cNvPr id="61" name="TextBox 60">
            <a:extLst>
              <a:ext uri="{FF2B5EF4-FFF2-40B4-BE49-F238E27FC236}">
                <a16:creationId xmlns:a16="http://schemas.microsoft.com/office/drawing/2014/main" id="{ABA219C9-3099-2A1C-77B4-7B7C4388E251}"/>
              </a:ext>
            </a:extLst>
          </p:cNvPr>
          <p:cNvSpPr txBox="1"/>
          <p:nvPr/>
        </p:nvSpPr>
        <p:spPr>
          <a:xfrm>
            <a:off x="8318559" y="2687881"/>
            <a:ext cx="813043" cy="369332"/>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Model</a:t>
            </a:r>
          </a:p>
        </p:txBody>
      </p:sp>
      <p:sp>
        <p:nvSpPr>
          <p:cNvPr id="62" name="Multidocument 61">
            <a:extLst>
              <a:ext uri="{FF2B5EF4-FFF2-40B4-BE49-F238E27FC236}">
                <a16:creationId xmlns:a16="http://schemas.microsoft.com/office/drawing/2014/main" id="{2194EE13-B136-5236-F9B2-88FA86669376}"/>
              </a:ext>
            </a:extLst>
          </p:cNvPr>
          <p:cNvSpPr/>
          <p:nvPr/>
        </p:nvSpPr>
        <p:spPr bwMode="auto">
          <a:xfrm>
            <a:off x="6832360" y="1951547"/>
            <a:ext cx="540000" cy="540000"/>
          </a:xfrm>
          <a:prstGeom prst="flowChartMultidocumen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63" name="TextBox 62">
            <a:extLst>
              <a:ext uri="{FF2B5EF4-FFF2-40B4-BE49-F238E27FC236}">
                <a16:creationId xmlns:a16="http://schemas.microsoft.com/office/drawing/2014/main" id="{A87F09F4-3DDA-2993-E91D-09FB97E751D5}"/>
              </a:ext>
            </a:extLst>
          </p:cNvPr>
          <p:cNvSpPr txBox="1"/>
          <p:nvPr/>
        </p:nvSpPr>
        <p:spPr>
          <a:xfrm>
            <a:off x="6788011" y="2687881"/>
            <a:ext cx="628698"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Data</a:t>
            </a:r>
          </a:p>
        </p:txBody>
      </p:sp>
      <p:sp>
        <p:nvSpPr>
          <p:cNvPr id="64" name="Rectangle 63">
            <a:extLst>
              <a:ext uri="{FF2B5EF4-FFF2-40B4-BE49-F238E27FC236}">
                <a16:creationId xmlns:a16="http://schemas.microsoft.com/office/drawing/2014/main" id="{74685A0B-7167-A349-DF23-11BA32000A3A}"/>
              </a:ext>
            </a:extLst>
          </p:cNvPr>
          <p:cNvSpPr/>
          <p:nvPr/>
        </p:nvSpPr>
        <p:spPr bwMode="auto">
          <a:xfrm>
            <a:off x="6652105" y="1615560"/>
            <a:ext cx="4555067" cy="1543838"/>
          </a:xfrm>
          <a:prstGeom prst="rect">
            <a:avLst/>
          </a:prstGeom>
          <a:noFill/>
          <a:ln w="12700" cap="flat" cmpd="sng" algn="ctr">
            <a:solidFill>
              <a:srgbClr val="B181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65" name="TextBox 64">
            <a:extLst>
              <a:ext uri="{FF2B5EF4-FFF2-40B4-BE49-F238E27FC236}">
                <a16:creationId xmlns:a16="http://schemas.microsoft.com/office/drawing/2014/main" id="{B21B0CC2-5A6F-0994-DC02-6265E924E8B4}"/>
              </a:ext>
            </a:extLst>
          </p:cNvPr>
          <p:cNvSpPr txBox="1"/>
          <p:nvPr/>
        </p:nvSpPr>
        <p:spPr>
          <a:xfrm>
            <a:off x="6832360" y="1468269"/>
            <a:ext cx="1015021" cy="338554"/>
          </a:xfrm>
          <a:prstGeom prst="rect">
            <a:avLst/>
          </a:prstGeom>
          <a:solidFill>
            <a:schemeClr val="accent4"/>
          </a:solidFill>
        </p:spPr>
        <p:txBody>
          <a:bodyPr wrap="none" rtlCol="0">
            <a:spAutoFit/>
          </a:bodyPr>
          <a:lstStyle/>
          <a:p>
            <a:r>
              <a:rPr lang="en-TW" b="1">
                <a:latin typeface="Arial" panose="020B0604020202020204" pitchFamily="34" charset="0"/>
                <a:cs typeface="Arial" panose="020B0604020202020204" pitchFamily="34" charset="0"/>
              </a:rPr>
              <a:t>Package</a:t>
            </a:r>
          </a:p>
        </p:txBody>
      </p:sp>
      <p:cxnSp>
        <p:nvCxnSpPr>
          <p:cNvPr id="66" name="Straight Arrow Connector 65">
            <a:extLst>
              <a:ext uri="{FF2B5EF4-FFF2-40B4-BE49-F238E27FC236}">
                <a16:creationId xmlns:a16="http://schemas.microsoft.com/office/drawing/2014/main" id="{64E1227D-7048-36DD-624A-B06875B8C859}"/>
              </a:ext>
            </a:extLst>
          </p:cNvPr>
          <p:cNvCxnSpPr/>
          <p:nvPr/>
        </p:nvCxnSpPr>
        <p:spPr bwMode="auto">
          <a:xfrm>
            <a:off x="9182279" y="2229935"/>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Arrow Connector 66">
            <a:extLst>
              <a:ext uri="{FF2B5EF4-FFF2-40B4-BE49-F238E27FC236}">
                <a16:creationId xmlns:a16="http://schemas.microsoft.com/office/drawing/2014/main" id="{12BD2E34-5236-E390-DF58-18E0A814D862}"/>
              </a:ext>
            </a:extLst>
          </p:cNvPr>
          <p:cNvCxnSpPr/>
          <p:nvPr/>
        </p:nvCxnSpPr>
        <p:spPr bwMode="auto">
          <a:xfrm>
            <a:off x="7559721" y="2229935"/>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Elbow Connector 73">
            <a:extLst>
              <a:ext uri="{FF2B5EF4-FFF2-40B4-BE49-F238E27FC236}">
                <a16:creationId xmlns:a16="http://schemas.microsoft.com/office/drawing/2014/main" id="{26893E07-6572-BB9F-EC43-73FE438C2D69}"/>
              </a:ext>
            </a:extLst>
          </p:cNvPr>
          <p:cNvCxnSpPr>
            <a:cxnSpLocks/>
          </p:cNvCxnSpPr>
          <p:nvPr/>
        </p:nvCxnSpPr>
        <p:spPr>
          <a:xfrm rot="16200000" flipH="1">
            <a:off x="6982969" y="1315101"/>
            <a:ext cx="22382" cy="3461842"/>
          </a:xfrm>
          <a:prstGeom prst="bentConnector3">
            <a:avLst>
              <a:gd name="adj1" fmla="val 1121356"/>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781C814-4CA0-0CD4-F075-AD564AAEF4F8}"/>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1331398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C9F4-E8B9-00CE-4BD8-D6122EA34E8F}"/>
              </a:ext>
            </a:extLst>
          </p:cNvPr>
          <p:cNvSpPr>
            <a:spLocks noGrp="1"/>
          </p:cNvSpPr>
          <p:nvPr>
            <p:ph type="ctrTitle"/>
          </p:nvPr>
        </p:nvSpPr>
        <p:spPr/>
        <p:txBody>
          <a:bodyPr/>
          <a:lstStyle/>
          <a:p>
            <a:r>
              <a:rPr lang="en-TW"/>
              <a:t>Commodity</a:t>
            </a:r>
          </a:p>
        </p:txBody>
      </p:sp>
      <p:sp>
        <p:nvSpPr>
          <p:cNvPr id="3" name="Subtitle 2">
            <a:extLst>
              <a:ext uri="{FF2B5EF4-FFF2-40B4-BE49-F238E27FC236}">
                <a16:creationId xmlns:a16="http://schemas.microsoft.com/office/drawing/2014/main" id="{5FF0943E-EB06-FD0A-CB37-417345E032DD}"/>
              </a:ext>
            </a:extLst>
          </p:cNvPr>
          <p:cNvSpPr>
            <a:spLocks noGrp="1"/>
          </p:cNvSpPr>
          <p:nvPr>
            <p:ph type="subTitle" idx="1"/>
          </p:nvPr>
        </p:nvSpPr>
        <p:spPr>
          <a:xfrm>
            <a:off x="3699358" y="1251766"/>
            <a:ext cx="1045875" cy="276999"/>
          </a:xfrm>
        </p:spPr>
        <p:txBody>
          <a:bodyPr/>
          <a:lstStyle/>
          <a:p>
            <a:pPr algn="ctr"/>
            <a:r>
              <a:rPr lang="en-US">
                <a:latin typeface="Franklin Gothic Book"/>
              </a:rPr>
              <a:t>ARIMA</a:t>
            </a:r>
            <a:endParaRPr lang="en-TW">
              <a:latin typeface="Franklin Gothic Book"/>
            </a:endParaRPr>
          </a:p>
        </p:txBody>
      </p:sp>
      <p:sp>
        <p:nvSpPr>
          <p:cNvPr id="5" name="Date Placeholder 4">
            <a:extLst>
              <a:ext uri="{FF2B5EF4-FFF2-40B4-BE49-F238E27FC236}">
                <a16:creationId xmlns:a16="http://schemas.microsoft.com/office/drawing/2014/main" id="{8F0D2FDD-AE91-DFC3-31DF-B8D69D623188}"/>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740DE334-546E-63B7-390D-457324A52AE6}"/>
              </a:ext>
            </a:extLst>
          </p:cNvPr>
          <p:cNvSpPr>
            <a:spLocks noGrp="1"/>
          </p:cNvSpPr>
          <p:nvPr>
            <p:ph type="sldNum" sz="quarter" idx="12"/>
          </p:nvPr>
        </p:nvSpPr>
        <p:spPr/>
        <p:txBody>
          <a:bodyPr/>
          <a:lstStyle/>
          <a:p>
            <a:fld id="{8A7A6979-0714-4377-B894-6BE4C2D6E202}" type="slidenum">
              <a:rPr lang="en-US" smtClean="0"/>
              <a:pPr/>
              <a:t>19</a:t>
            </a:fld>
            <a:endParaRPr lang="en-US"/>
          </a:p>
        </p:txBody>
      </p:sp>
      <p:pic>
        <p:nvPicPr>
          <p:cNvPr id="23" name="Picture 22">
            <a:extLst>
              <a:ext uri="{FF2B5EF4-FFF2-40B4-BE49-F238E27FC236}">
                <a16:creationId xmlns:a16="http://schemas.microsoft.com/office/drawing/2014/main" id="{47FC2E00-0DE5-A328-41EC-D89F1A95017F}"/>
              </a:ext>
            </a:extLst>
          </p:cNvPr>
          <p:cNvPicPr>
            <a:picLocks noChangeAspect="1"/>
          </p:cNvPicPr>
          <p:nvPr/>
        </p:nvPicPr>
        <p:blipFill rotWithShape="1">
          <a:blip r:embed="rId2"/>
          <a:srcRect t="4934" b="4934"/>
          <a:stretch/>
        </p:blipFill>
        <p:spPr>
          <a:xfrm>
            <a:off x="1715963" y="1666787"/>
            <a:ext cx="5012666" cy="2468880"/>
          </a:xfrm>
          <a:prstGeom prst="rect">
            <a:avLst/>
          </a:prstGeom>
        </p:spPr>
      </p:pic>
      <p:sp>
        <p:nvSpPr>
          <p:cNvPr id="31" name="Subtitle 2">
            <a:extLst>
              <a:ext uri="{FF2B5EF4-FFF2-40B4-BE49-F238E27FC236}">
                <a16:creationId xmlns:a16="http://schemas.microsoft.com/office/drawing/2014/main" id="{86A65B8E-93EE-5CBC-9CB8-1C1A60CB8773}"/>
              </a:ext>
            </a:extLst>
          </p:cNvPr>
          <p:cNvSpPr txBox="1">
            <a:spLocks/>
          </p:cNvSpPr>
          <p:nvPr/>
        </p:nvSpPr>
        <p:spPr>
          <a:xfrm>
            <a:off x="8298683" y="1251766"/>
            <a:ext cx="1916732"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a:latin typeface="Franklin Gothic Book"/>
              </a:rPr>
              <a:t>VMD-ARIMA</a:t>
            </a:r>
            <a:endParaRPr lang="en-US"/>
          </a:p>
        </p:txBody>
      </p:sp>
      <p:pic>
        <p:nvPicPr>
          <p:cNvPr id="4" name="Picture 3">
            <a:extLst>
              <a:ext uri="{FF2B5EF4-FFF2-40B4-BE49-F238E27FC236}">
                <a16:creationId xmlns:a16="http://schemas.microsoft.com/office/drawing/2014/main" id="{5621A975-3D92-D389-5D62-5329A3C2A21D}"/>
              </a:ext>
            </a:extLst>
          </p:cNvPr>
          <p:cNvPicPr>
            <a:picLocks noChangeAspect="1"/>
          </p:cNvPicPr>
          <p:nvPr/>
        </p:nvPicPr>
        <p:blipFill>
          <a:blip r:embed="rId3"/>
          <a:srcRect/>
          <a:stretch/>
        </p:blipFill>
        <p:spPr>
          <a:xfrm>
            <a:off x="6811540" y="1675711"/>
            <a:ext cx="4758280" cy="2600179"/>
          </a:xfrm>
          <a:prstGeom prst="rect">
            <a:avLst/>
          </a:prstGeom>
        </p:spPr>
      </p:pic>
      <p:grpSp>
        <p:nvGrpSpPr>
          <p:cNvPr id="7" name="Group 6">
            <a:extLst>
              <a:ext uri="{FF2B5EF4-FFF2-40B4-BE49-F238E27FC236}">
                <a16:creationId xmlns:a16="http://schemas.microsoft.com/office/drawing/2014/main" id="{1F0074DA-F214-D000-8409-6DE8F4D8156D}"/>
              </a:ext>
            </a:extLst>
          </p:cNvPr>
          <p:cNvGrpSpPr/>
          <p:nvPr/>
        </p:nvGrpSpPr>
        <p:grpSpPr>
          <a:xfrm>
            <a:off x="2422142" y="4440739"/>
            <a:ext cx="1746003" cy="761338"/>
            <a:chOff x="1159932" y="4736733"/>
            <a:chExt cx="1746003" cy="761338"/>
          </a:xfrm>
        </p:grpSpPr>
        <p:sp>
          <p:nvSpPr>
            <p:cNvPr id="21" name="Rectangle 20">
              <a:extLst>
                <a:ext uri="{FF2B5EF4-FFF2-40B4-BE49-F238E27FC236}">
                  <a16:creationId xmlns:a16="http://schemas.microsoft.com/office/drawing/2014/main" id="{AA9526BE-9DD3-C284-1BBE-382D085DDA43}"/>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2" name="Graphic 21" descr="Single gear with solid fill">
              <a:extLst>
                <a:ext uri="{FF2B5EF4-FFF2-40B4-BE49-F238E27FC236}">
                  <a16:creationId xmlns:a16="http://schemas.microsoft.com/office/drawing/2014/main" id="{87570D9F-0A6D-F9A7-D164-B30BFAA432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3371" y="4752741"/>
              <a:ext cx="360000" cy="360000"/>
            </a:xfrm>
            <a:prstGeom prst="rect">
              <a:avLst/>
            </a:prstGeom>
          </p:spPr>
        </p:pic>
        <p:sp>
          <p:nvSpPr>
            <p:cNvPr id="24" name="TextBox 23">
              <a:extLst>
                <a:ext uri="{FF2B5EF4-FFF2-40B4-BE49-F238E27FC236}">
                  <a16:creationId xmlns:a16="http://schemas.microsoft.com/office/drawing/2014/main" id="{281BBC25-AFBF-59A9-901D-1AE90E91FC0B}"/>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cs typeface="Calibri"/>
                </a:rPr>
                <a:t>RMSE</a:t>
              </a:r>
              <a:endParaRPr lang="en-US">
                <a:solidFill>
                  <a:schemeClr val="bg1"/>
                </a:solidFill>
                <a:ea typeface="Calibri"/>
                <a:cs typeface="Calibri"/>
              </a:endParaRPr>
            </a:p>
          </p:txBody>
        </p:sp>
        <p:cxnSp>
          <p:nvCxnSpPr>
            <p:cNvPr id="25" name="Straight Arrow Connector 24">
              <a:extLst>
                <a:ext uri="{FF2B5EF4-FFF2-40B4-BE49-F238E27FC236}">
                  <a16:creationId xmlns:a16="http://schemas.microsoft.com/office/drawing/2014/main" id="{B334B21D-84F5-E562-35CC-3AEDFCAF2981}"/>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DABDB081-9AA7-52F6-0BEE-63B00A40CE36}"/>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ea typeface="+mn-lt"/>
                  <a:cs typeface="+mn-lt"/>
                </a:rPr>
                <a:t>0.12</a:t>
              </a:r>
              <a:endParaRPr lang="en-US" b="1">
                <a:solidFill>
                  <a:schemeClr val="bg1"/>
                </a:solidFill>
                <a:cs typeface="Calibri"/>
              </a:endParaRPr>
            </a:p>
          </p:txBody>
        </p:sp>
      </p:grpSp>
      <p:grpSp>
        <p:nvGrpSpPr>
          <p:cNvPr id="27" name="Group 26">
            <a:extLst>
              <a:ext uri="{FF2B5EF4-FFF2-40B4-BE49-F238E27FC236}">
                <a16:creationId xmlns:a16="http://schemas.microsoft.com/office/drawing/2014/main" id="{279081FC-833C-EAF8-71FC-94E7F8DCFC8E}"/>
              </a:ext>
            </a:extLst>
          </p:cNvPr>
          <p:cNvGrpSpPr/>
          <p:nvPr/>
        </p:nvGrpSpPr>
        <p:grpSpPr>
          <a:xfrm>
            <a:off x="4475436" y="4440739"/>
            <a:ext cx="1746003" cy="761338"/>
            <a:chOff x="1159932" y="4736733"/>
            <a:chExt cx="1746003" cy="761338"/>
          </a:xfrm>
        </p:grpSpPr>
        <p:sp>
          <p:nvSpPr>
            <p:cNvPr id="28" name="Rectangle 27">
              <a:extLst>
                <a:ext uri="{FF2B5EF4-FFF2-40B4-BE49-F238E27FC236}">
                  <a16:creationId xmlns:a16="http://schemas.microsoft.com/office/drawing/2014/main" id="{8BDF6D2E-2597-C4D1-88D0-1FE8D05DB877}"/>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29" name="Graphic 28" descr="Single gear with solid fill">
              <a:extLst>
                <a:ext uri="{FF2B5EF4-FFF2-40B4-BE49-F238E27FC236}">
                  <a16:creationId xmlns:a16="http://schemas.microsoft.com/office/drawing/2014/main" id="{DFA4D8FC-A799-C0CF-D453-2EDDFC7DAE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3371" y="4752741"/>
              <a:ext cx="360000" cy="360000"/>
            </a:xfrm>
            <a:prstGeom prst="rect">
              <a:avLst/>
            </a:prstGeom>
          </p:spPr>
        </p:pic>
        <p:sp>
          <p:nvSpPr>
            <p:cNvPr id="30" name="TextBox 29">
              <a:extLst>
                <a:ext uri="{FF2B5EF4-FFF2-40B4-BE49-F238E27FC236}">
                  <a16:creationId xmlns:a16="http://schemas.microsoft.com/office/drawing/2014/main" id="{E39E4D4F-109C-809B-EA2C-9C7CC79F1CF1}"/>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cs typeface="Calibri"/>
                </a:rPr>
                <a:t>MAPE</a:t>
              </a:r>
              <a:endParaRPr lang="en-US">
                <a:solidFill>
                  <a:schemeClr val="bg1"/>
                </a:solidFill>
                <a:ea typeface="Calibri"/>
                <a:cs typeface="Calibri"/>
              </a:endParaRPr>
            </a:p>
          </p:txBody>
        </p:sp>
        <p:cxnSp>
          <p:nvCxnSpPr>
            <p:cNvPr id="32" name="Straight Arrow Connector 31">
              <a:extLst>
                <a:ext uri="{FF2B5EF4-FFF2-40B4-BE49-F238E27FC236}">
                  <a16:creationId xmlns:a16="http://schemas.microsoft.com/office/drawing/2014/main" id="{334979FF-694C-08A5-D3EE-2BF0116C5BFC}"/>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6BDF5EDC-4ED9-143E-FB00-D938B74B8FCA}"/>
                </a:ext>
              </a:extLst>
            </p:cNvPr>
            <p:cNvSpPr txBox="1"/>
            <p:nvPr/>
          </p:nvSpPr>
          <p:spPr>
            <a:xfrm>
              <a:off x="1536078" y="5125158"/>
              <a:ext cx="968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ea typeface="+mn-lt"/>
                  <a:cs typeface="+mn-lt"/>
                </a:rPr>
                <a:t>16.53%</a:t>
              </a:r>
              <a:endParaRPr lang="en-US" b="1">
                <a:solidFill>
                  <a:schemeClr val="bg1"/>
                </a:solidFill>
                <a:cs typeface="Calibri"/>
              </a:endParaRPr>
            </a:p>
          </p:txBody>
        </p:sp>
      </p:grpSp>
      <p:grpSp>
        <p:nvGrpSpPr>
          <p:cNvPr id="34" name="Group 33">
            <a:extLst>
              <a:ext uri="{FF2B5EF4-FFF2-40B4-BE49-F238E27FC236}">
                <a16:creationId xmlns:a16="http://schemas.microsoft.com/office/drawing/2014/main" id="{A93C605E-130C-2665-FFF8-9A60D5FFDC42}"/>
              </a:ext>
            </a:extLst>
          </p:cNvPr>
          <p:cNvGrpSpPr/>
          <p:nvPr/>
        </p:nvGrpSpPr>
        <p:grpSpPr>
          <a:xfrm>
            <a:off x="7325363" y="4444509"/>
            <a:ext cx="1746003" cy="761338"/>
            <a:chOff x="1159932" y="4736733"/>
            <a:chExt cx="1746003" cy="761338"/>
          </a:xfrm>
        </p:grpSpPr>
        <p:sp>
          <p:nvSpPr>
            <p:cNvPr id="35" name="Rectangle 34">
              <a:extLst>
                <a:ext uri="{FF2B5EF4-FFF2-40B4-BE49-F238E27FC236}">
                  <a16:creationId xmlns:a16="http://schemas.microsoft.com/office/drawing/2014/main" id="{3D2D3529-FD9B-0D8B-6637-D9047D665DF0}"/>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Graphic 35" descr="Single gear with solid fill">
              <a:extLst>
                <a:ext uri="{FF2B5EF4-FFF2-40B4-BE49-F238E27FC236}">
                  <a16:creationId xmlns:a16="http://schemas.microsoft.com/office/drawing/2014/main" id="{6605669C-8BBA-AE5D-5668-C1CAADA85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3371" y="4752741"/>
              <a:ext cx="360000" cy="360000"/>
            </a:xfrm>
            <a:prstGeom prst="rect">
              <a:avLst/>
            </a:prstGeom>
          </p:spPr>
        </p:pic>
        <p:sp>
          <p:nvSpPr>
            <p:cNvPr id="37" name="TextBox 36">
              <a:extLst>
                <a:ext uri="{FF2B5EF4-FFF2-40B4-BE49-F238E27FC236}">
                  <a16:creationId xmlns:a16="http://schemas.microsoft.com/office/drawing/2014/main" id="{785C93D8-C9C7-6492-E907-09183E260A24}"/>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cs typeface="Calibri"/>
                </a:rPr>
                <a:t>RMSE</a:t>
              </a:r>
              <a:endParaRPr lang="en-US">
                <a:solidFill>
                  <a:schemeClr val="bg1"/>
                </a:solidFill>
                <a:ea typeface="Calibri"/>
                <a:cs typeface="Calibri"/>
              </a:endParaRPr>
            </a:p>
          </p:txBody>
        </p:sp>
        <p:cxnSp>
          <p:nvCxnSpPr>
            <p:cNvPr id="38" name="Straight Arrow Connector 37">
              <a:extLst>
                <a:ext uri="{FF2B5EF4-FFF2-40B4-BE49-F238E27FC236}">
                  <a16:creationId xmlns:a16="http://schemas.microsoft.com/office/drawing/2014/main" id="{73E897FF-F00A-AD9C-7C46-1BDCF20C438E}"/>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ABDBDB6-E7CC-35E8-4CB3-A9DCBE746072}"/>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ea typeface="+mn-lt"/>
                  <a:cs typeface="+mn-lt"/>
                </a:rPr>
                <a:t>0.06</a:t>
              </a:r>
              <a:endParaRPr lang="en-US" b="1">
                <a:solidFill>
                  <a:schemeClr val="bg1"/>
                </a:solidFill>
                <a:cs typeface="Calibri"/>
              </a:endParaRPr>
            </a:p>
          </p:txBody>
        </p:sp>
      </p:grpSp>
      <p:grpSp>
        <p:nvGrpSpPr>
          <p:cNvPr id="40" name="Group 39">
            <a:extLst>
              <a:ext uri="{FF2B5EF4-FFF2-40B4-BE49-F238E27FC236}">
                <a16:creationId xmlns:a16="http://schemas.microsoft.com/office/drawing/2014/main" id="{E71E08BE-C4F3-34B7-EA7C-2ADF56F18EA5}"/>
              </a:ext>
            </a:extLst>
          </p:cNvPr>
          <p:cNvGrpSpPr/>
          <p:nvPr/>
        </p:nvGrpSpPr>
        <p:grpSpPr>
          <a:xfrm>
            <a:off x="9378657" y="4436078"/>
            <a:ext cx="1746003" cy="761338"/>
            <a:chOff x="1159932" y="4736733"/>
            <a:chExt cx="1746003" cy="761338"/>
          </a:xfrm>
        </p:grpSpPr>
        <p:sp>
          <p:nvSpPr>
            <p:cNvPr id="41" name="Rectangle 40">
              <a:extLst>
                <a:ext uri="{FF2B5EF4-FFF2-40B4-BE49-F238E27FC236}">
                  <a16:creationId xmlns:a16="http://schemas.microsoft.com/office/drawing/2014/main" id="{1265375B-3475-A935-1D7B-719378EF4A16}"/>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2" name="Graphic 41" descr="Single gear with solid fill">
              <a:extLst>
                <a:ext uri="{FF2B5EF4-FFF2-40B4-BE49-F238E27FC236}">
                  <a16:creationId xmlns:a16="http://schemas.microsoft.com/office/drawing/2014/main" id="{97011ED7-72BF-D4E6-2E22-2E25C9A119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3371" y="4752741"/>
              <a:ext cx="360000" cy="360000"/>
            </a:xfrm>
            <a:prstGeom prst="rect">
              <a:avLst/>
            </a:prstGeom>
          </p:spPr>
        </p:pic>
        <p:sp>
          <p:nvSpPr>
            <p:cNvPr id="43" name="TextBox 42">
              <a:extLst>
                <a:ext uri="{FF2B5EF4-FFF2-40B4-BE49-F238E27FC236}">
                  <a16:creationId xmlns:a16="http://schemas.microsoft.com/office/drawing/2014/main" id="{C4E7E442-1B84-A354-3CDE-4CF6B9422E16}"/>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cs typeface="Calibri"/>
                </a:rPr>
                <a:t>MAPE</a:t>
              </a:r>
              <a:endParaRPr lang="en-US">
                <a:solidFill>
                  <a:schemeClr val="bg1"/>
                </a:solidFill>
                <a:ea typeface="Calibri"/>
                <a:cs typeface="Calibri"/>
              </a:endParaRPr>
            </a:p>
          </p:txBody>
        </p:sp>
        <p:cxnSp>
          <p:nvCxnSpPr>
            <p:cNvPr id="56" name="Straight Arrow Connector 55">
              <a:extLst>
                <a:ext uri="{FF2B5EF4-FFF2-40B4-BE49-F238E27FC236}">
                  <a16:creationId xmlns:a16="http://schemas.microsoft.com/office/drawing/2014/main" id="{4DE4E73A-90D8-BC09-7D8D-5A110459038E}"/>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F2F96786-69FD-524C-E90A-C94F1D5D4C35}"/>
                </a:ext>
              </a:extLst>
            </p:cNvPr>
            <p:cNvSpPr txBox="1"/>
            <p:nvPr/>
          </p:nvSpPr>
          <p:spPr>
            <a:xfrm>
              <a:off x="1479871" y="5125158"/>
              <a:ext cx="1087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ea typeface="+mn-lt"/>
                  <a:cs typeface="+mn-lt"/>
                </a:rPr>
                <a:t>7.76%</a:t>
              </a:r>
              <a:endParaRPr lang="en-US" b="1">
                <a:solidFill>
                  <a:schemeClr val="bg1"/>
                </a:solidFill>
                <a:cs typeface="Calibri"/>
              </a:endParaRPr>
            </a:p>
          </p:txBody>
        </p:sp>
      </p:grpSp>
      <p:sp>
        <p:nvSpPr>
          <p:cNvPr id="8" name="Rectangle 7">
            <a:extLst>
              <a:ext uri="{FF2B5EF4-FFF2-40B4-BE49-F238E27FC236}">
                <a16:creationId xmlns:a16="http://schemas.microsoft.com/office/drawing/2014/main" id="{5F0D16A9-D2CF-4B24-BFDA-C2BC8E2190C0}"/>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1729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FC473-98FD-811B-E4E6-B4F009CCC017}"/>
              </a:ext>
            </a:extLst>
          </p:cNvPr>
          <p:cNvSpPr>
            <a:spLocks noGrp="1"/>
          </p:cNvSpPr>
          <p:nvPr>
            <p:ph type="ctrTitle"/>
          </p:nvPr>
        </p:nvSpPr>
        <p:spPr/>
        <p:txBody>
          <a:bodyPr/>
          <a:lstStyle/>
          <a:p>
            <a:r>
              <a:rPr lang="en-TW"/>
              <a:t>Project Roadmap</a:t>
            </a:r>
          </a:p>
        </p:txBody>
      </p:sp>
      <p:sp>
        <p:nvSpPr>
          <p:cNvPr id="5" name="Date Placeholder 4">
            <a:extLst>
              <a:ext uri="{FF2B5EF4-FFF2-40B4-BE49-F238E27FC236}">
                <a16:creationId xmlns:a16="http://schemas.microsoft.com/office/drawing/2014/main" id="{7C0FFCCE-CBE9-8E58-9BD1-80E953F5DAEB}"/>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857D48C2-E273-8B5E-2B89-AF94A513EFF8}"/>
              </a:ext>
            </a:extLst>
          </p:cNvPr>
          <p:cNvSpPr>
            <a:spLocks noGrp="1"/>
          </p:cNvSpPr>
          <p:nvPr>
            <p:ph type="sldNum" sz="quarter" idx="12"/>
          </p:nvPr>
        </p:nvSpPr>
        <p:spPr/>
        <p:txBody>
          <a:bodyPr/>
          <a:lstStyle/>
          <a:p>
            <a:fld id="{8A7A6979-0714-4377-B894-6BE4C2D6E202}" type="slidenum">
              <a:rPr lang="en-US" smtClean="0"/>
              <a:pPr/>
              <a:t>2</a:t>
            </a:fld>
            <a:endParaRPr lang="en-US"/>
          </a:p>
        </p:txBody>
      </p:sp>
      <p:pic>
        <p:nvPicPr>
          <p:cNvPr id="9" name="Picture 8" descr="straight road. travel concept illustration 13079896 PNG">
            <a:extLst>
              <a:ext uri="{FF2B5EF4-FFF2-40B4-BE49-F238E27FC236}">
                <a16:creationId xmlns:a16="http://schemas.microsoft.com/office/drawing/2014/main" id="{0AF12AB8-BB1F-5E81-90DC-229C0345913C}"/>
              </a:ext>
            </a:extLst>
          </p:cNvPr>
          <p:cNvPicPr>
            <a:picLocks noChangeAspect="1"/>
          </p:cNvPicPr>
          <p:nvPr/>
        </p:nvPicPr>
        <p:blipFill>
          <a:blip r:embed="rId2"/>
          <a:stretch>
            <a:fillRect/>
          </a:stretch>
        </p:blipFill>
        <p:spPr>
          <a:xfrm>
            <a:off x="2552998" y="3113170"/>
            <a:ext cx="2756149" cy="431905"/>
          </a:xfrm>
          <a:prstGeom prst="rect">
            <a:avLst/>
          </a:prstGeom>
        </p:spPr>
      </p:pic>
      <p:pic>
        <p:nvPicPr>
          <p:cNvPr id="10" name="Picture 9" descr="straight road. travel concept illustration 13079896 PNG">
            <a:extLst>
              <a:ext uri="{FF2B5EF4-FFF2-40B4-BE49-F238E27FC236}">
                <a16:creationId xmlns:a16="http://schemas.microsoft.com/office/drawing/2014/main" id="{2FB69912-9E12-453D-5C11-D44054EB9587}"/>
              </a:ext>
            </a:extLst>
          </p:cNvPr>
          <p:cNvPicPr>
            <a:picLocks noChangeAspect="1"/>
          </p:cNvPicPr>
          <p:nvPr/>
        </p:nvPicPr>
        <p:blipFill>
          <a:blip r:embed="rId2"/>
          <a:stretch>
            <a:fillRect/>
          </a:stretch>
        </p:blipFill>
        <p:spPr>
          <a:xfrm>
            <a:off x="5284697" y="3113171"/>
            <a:ext cx="2756149" cy="431905"/>
          </a:xfrm>
          <a:prstGeom prst="rect">
            <a:avLst/>
          </a:prstGeom>
        </p:spPr>
      </p:pic>
      <p:pic>
        <p:nvPicPr>
          <p:cNvPr id="11" name="Picture 10" descr="straight road. travel concept illustration 13079896 PNG">
            <a:extLst>
              <a:ext uri="{FF2B5EF4-FFF2-40B4-BE49-F238E27FC236}">
                <a16:creationId xmlns:a16="http://schemas.microsoft.com/office/drawing/2014/main" id="{C494FEF5-AE99-A29A-7716-92D6F97907E2}"/>
              </a:ext>
            </a:extLst>
          </p:cNvPr>
          <p:cNvPicPr>
            <a:picLocks noChangeAspect="1"/>
          </p:cNvPicPr>
          <p:nvPr/>
        </p:nvPicPr>
        <p:blipFill>
          <a:blip r:embed="rId2"/>
          <a:stretch>
            <a:fillRect/>
          </a:stretch>
        </p:blipFill>
        <p:spPr>
          <a:xfrm>
            <a:off x="7935162" y="3113170"/>
            <a:ext cx="2756149" cy="431905"/>
          </a:xfrm>
          <a:prstGeom prst="rect">
            <a:avLst/>
          </a:prstGeom>
        </p:spPr>
      </p:pic>
      <p:sp>
        <p:nvSpPr>
          <p:cNvPr id="12" name="TextBox 11">
            <a:extLst>
              <a:ext uri="{FF2B5EF4-FFF2-40B4-BE49-F238E27FC236}">
                <a16:creationId xmlns:a16="http://schemas.microsoft.com/office/drawing/2014/main" id="{E81BA499-3FB2-340E-F600-9CAD754D6383}"/>
              </a:ext>
            </a:extLst>
          </p:cNvPr>
          <p:cNvSpPr txBox="1"/>
          <p:nvPr/>
        </p:nvSpPr>
        <p:spPr>
          <a:xfrm>
            <a:off x="3765350" y="4414181"/>
            <a:ext cx="2247322" cy="923330"/>
          </a:xfrm>
          <a:prstGeom prst="rect">
            <a:avLst/>
          </a:prstGeom>
          <a:noFill/>
        </p:spPr>
        <p:txBody>
          <a:bodyPr wrap="square" rtlCol="0">
            <a:spAutoFit/>
          </a:bodyPr>
          <a:lstStyle/>
          <a:p>
            <a:pPr algn="ctr"/>
            <a:r>
              <a:rPr lang="en-US"/>
              <a:t>Methodology Overview</a:t>
            </a:r>
            <a:endParaRPr lang="en-PK"/>
          </a:p>
          <a:p>
            <a:pPr algn="ctr"/>
            <a:endParaRPr lang="en-US"/>
          </a:p>
        </p:txBody>
      </p:sp>
      <p:sp>
        <p:nvSpPr>
          <p:cNvPr id="13" name="TextBox 12">
            <a:extLst>
              <a:ext uri="{FF2B5EF4-FFF2-40B4-BE49-F238E27FC236}">
                <a16:creationId xmlns:a16="http://schemas.microsoft.com/office/drawing/2014/main" id="{8A0A993A-DB6C-2F3F-A103-94FF86E68A4F}"/>
              </a:ext>
            </a:extLst>
          </p:cNvPr>
          <p:cNvSpPr txBox="1"/>
          <p:nvPr/>
        </p:nvSpPr>
        <p:spPr>
          <a:xfrm>
            <a:off x="2379621" y="1525187"/>
            <a:ext cx="2247322" cy="646331"/>
          </a:xfrm>
          <a:prstGeom prst="rect">
            <a:avLst/>
          </a:prstGeom>
          <a:noFill/>
        </p:spPr>
        <p:txBody>
          <a:bodyPr wrap="square" rtlCol="0">
            <a:spAutoFit/>
          </a:bodyPr>
          <a:lstStyle/>
          <a:p>
            <a:pPr algn="ctr"/>
            <a:r>
              <a:rPr lang="en-US"/>
              <a:t>Business Problem Identification</a:t>
            </a:r>
            <a:endParaRPr lang="en-PK"/>
          </a:p>
        </p:txBody>
      </p:sp>
      <p:sp>
        <p:nvSpPr>
          <p:cNvPr id="14" name="TextBox 13">
            <a:extLst>
              <a:ext uri="{FF2B5EF4-FFF2-40B4-BE49-F238E27FC236}">
                <a16:creationId xmlns:a16="http://schemas.microsoft.com/office/drawing/2014/main" id="{3E1358A1-608B-FE08-35A5-E5840070F0F8}"/>
              </a:ext>
            </a:extLst>
          </p:cNvPr>
          <p:cNvSpPr txBox="1"/>
          <p:nvPr/>
        </p:nvSpPr>
        <p:spPr>
          <a:xfrm>
            <a:off x="6127886" y="4414181"/>
            <a:ext cx="2021623" cy="646331"/>
          </a:xfrm>
          <a:prstGeom prst="rect">
            <a:avLst/>
          </a:prstGeom>
          <a:noFill/>
        </p:spPr>
        <p:txBody>
          <a:bodyPr wrap="square" rtlCol="0">
            <a:spAutoFit/>
          </a:bodyPr>
          <a:lstStyle/>
          <a:p>
            <a:pPr algn="ctr"/>
            <a:r>
              <a:rPr lang="en-US"/>
              <a:t>Analytics Problem Identification</a:t>
            </a:r>
            <a:endParaRPr lang="en-PK"/>
          </a:p>
        </p:txBody>
      </p:sp>
      <p:sp>
        <p:nvSpPr>
          <p:cNvPr id="15" name="TextBox 14">
            <a:extLst>
              <a:ext uri="{FF2B5EF4-FFF2-40B4-BE49-F238E27FC236}">
                <a16:creationId xmlns:a16="http://schemas.microsoft.com/office/drawing/2014/main" id="{02C03EF0-3493-A7B8-007D-04F00E7015DB}"/>
              </a:ext>
            </a:extLst>
          </p:cNvPr>
          <p:cNvSpPr txBox="1"/>
          <p:nvPr/>
        </p:nvSpPr>
        <p:spPr>
          <a:xfrm>
            <a:off x="4993272" y="1518391"/>
            <a:ext cx="2021623" cy="646331"/>
          </a:xfrm>
          <a:prstGeom prst="rect">
            <a:avLst/>
          </a:prstGeom>
          <a:noFill/>
        </p:spPr>
        <p:txBody>
          <a:bodyPr wrap="square" rtlCol="0">
            <a:spAutoFit/>
          </a:bodyPr>
          <a:lstStyle/>
          <a:p>
            <a:pPr algn="ctr"/>
            <a:r>
              <a:rPr lang="en-US"/>
              <a:t>Understanding Data</a:t>
            </a:r>
          </a:p>
        </p:txBody>
      </p:sp>
      <p:sp>
        <p:nvSpPr>
          <p:cNvPr id="16" name="TextBox 15">
            <a:extLst>
              <a:ext uri="{FF2B5EF4-FFF2-40B4-BE49-F238E27FC236}">
                <a16:creationId xmlns:a16="http://schemas.microsoft.com/office/drawing/2014/main" id="{F79119E3-CFB3-150B-D9B3-FF6DB9DA10FD}"/>
              </a:ext>
            </a:extLst>
          </p:cNvPr>
          <p:cNvSpPr txBox="1"/>
          <p:nvPr/>
        </p:nvSpPr>
        <p:spPr>
          <a:xfrm>
            <a:off x="8337569" y="4417322"/>
            <a:ext cx="2021623" cy="646331"/>
          </a:xfrm>
          <a:prstGeom prst="rect">
            <a:avLst/>
          </a:prstGeom>
          <a:noFill/>
        </p:spPr>
        <p:txBody>
          <a:bodyPr wrap="square" rtlCol="0">
            <a:spAutoFit/>
          </a:bodyPr>
          <a:lstStyle/>
          <a:p>
            <a:pPr algn="ctr"/>
            <a:r>
              <a:rPr lang="en-US"/>
              <a:t>Insights &amp; Future Plans</a:t>
            </a:r>
            <a:endParaRPr lang="en-PK"/>
          </a:p>
        </p:txBody>
      </p:sp>
      <p:sp>
        <p:nvSpPr>
          <p:cNvPr id="17" name="TextBox 16">
            <a:extLst>
              <a:ext uri="{FF2B5EF4-FFF2-40B4-BE49-F238E27FC236}">
                <a16:creationId xmlns:a16="http://schemas.microsoft.com/office/drawing/2014/main" id="{BCB96C69-36D1-9F5B-43E5-00F8EDBA5776}"/>
              </a:ext>
            </a:extLst>
          </p:cNvPr>
          <p:cNvSpPr txBox="1"/>
          <p:nvPr/>
        </p:nvSpPr>
        <p:spPr>
          <a:xfrm>
            <a:off x="7424912" y="1518390"/>
            <a:ext cx="1764672" cy="646331"/>
          </a:xfrm>
          <a:prstGeom prst="rect">
            <a:avLst/>
          </a:prstGeom>
          <a:noFill/>
        </p:spPr>
        <p:txBody>
          <a:bodyPr wrap="square" rtlCol="0">
            <a:spAutoFit/>
          </a:bodyPr>
          <a:lstStyle/>
          <a:p>
            <a:pPr algn="ctr"/>
            <a:r>
              <a:rPr lang="en-US"/>
              <a:t>Modelling &amp; Evaluation</a:t>
            </a:r>
            <a:endParaRPr lang="en-PK"/>
          </a:p>
        </p:txBody>
      </p:sp>
      <p:pic>
        <p:nvPicPr>
          <p:cNvPr id="18" name="Graphic 17" descr="Magnifying glass with solid fill">
            <a:extLst>
              <a:ext uri="{FF2B5EF4-FFF2-40B4-BE49-F238E27FC236}">
                <a16:creationId xmlns:a16="http://schemas.microsoft.com/office/drawing/2014/main" id="{76E4239E-D35E-647B-1774-1380161EA4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93436" y="2264588"/>
            <a:ext cx="738764" cy="738764"/>
          </a:xfrm>
          <a:prstGeom prst="rect">
            <a:avLst/>
          </a:prstGeom>
        </p:spPr>
      </p:pic>
      <p:pic>
        <p:nvPicPr>
          <p:cNvPr id="19" name="Graphic 18">
            <a:extLst>
              <a:ext uri="{FF2B5EF4-FFF2-40B4-BE49-F238E27FC236}">
                <a16:creationId xmlns:a16="http://schemas.microsoft.com/office/drawing/2014/main" id="{9633F079-3635-D21B-36E4-D59A930307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507269" y="3604520"/>
            <a:ext cx="738763" cy="738763"/>
          </a:xfrm>
          <a:prstGeom prst="rect">
            <a:avLst/>
          </a:prstGeom>
        </p:spPr>
      </p:pic>
      <p:pic>
        <p:nvPicPr>
          <p:cNvPr id="21" name="Graphic 20">
            <a:extLst>
              <a:ext uri="{FF2B5EF4-FFF2-40B4-BE49-F238E27FC236}">
                <a16:creationId xmlns:a16="http://schemas.microsoft.com/office/drawing/2014/main" id="{54973BF7-0166-9405-BDA6-6675AC45EA3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635083" y="2270229"/>
            <a:ext cx="738000" cy="738000"/>
          </a:xfrm>
          <a:prstGeom prst="rect">
            <a:avLst/>
          </a:prstGeom>
        </p:spPr>
      </p:pic>
      <p:pic>
        <p:nvPicPr>
          <p:cNvPr id="22" name="Graphic 21">
            <a:extLst>
              <a:ext uri="{FF2B5EF4-FFF2-40B4-BE49-F238E27FC236}">
                <a16:creationId xmlns:a16="http://schemas.microsoft.com/office/drawing/2014/main" id="{7AEC1CDD-8C41-B10F-5F51-B45C9A5A95AD}"/>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978999" y="3603320"/>
            <a:ext cx="738764" cy="738764"/>
          </a:xfrm>
          <a:prstGeom prst="rect">
            <a:avLst/>
          </a:prstGeom>
        </p:spPr>
      </p:pic>
      <p:pic>
        <p:nvPicPr>
          <p:cNvPr id="23" name="Graphic 22">
            <a:extLst>
              <a:ext uri="{FF2B5EF4-FFF2-40B4-BE49-F238E27FC236}">
                <a16:creationId xmlns:a16="http://schemas.microsoft.com/office/drawing/2014/main" id="{BAA013D2-CC2E-1B54-8099-FBC3A1F2B76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937866" y="2264588"/>
            <a:ext cx="738764" cy="738764"/>
          </a:xfrm>
          <a:prstGeom prst="rect">
            <a:avLst/>
          </a:prstGeom>
        </p:spPr>
      </p:pic>
      <p:pic>
        <p:nvPicPr>
          <p:cNvPr id="8" name="Graphic 7">
            <a:extLst>
              <a:ext uri="{FF2B5EF4-FFF2-40B4-BE49-F238E27FC236}">
                <a16:creationId xmlns:a16="http://schemas.microsoft.com/office/drawing/2014/main" id="{2F9A5936-14DC-C04E-FA91-7E7F203641B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763413" y="3610628"/>
            <a:ext cx="738000" cy="738000"/>
          </a:xfrm>
          <a:prstGeom prst="rect">
            <a:avLst/>
          </a:prstGeom>
        </p:spPr>
      </p:pic>
      <p:sp>
        <p:nvSpPr>
          <p:cNvPr id="3" name="Rectangle 2">
            <a:extLst>
              <a:ext uri="{FF2B5EF4-FFF2-40B4-BE49-F238E27FC236}">
                <a16:creationId xmlns:a16="http://schemas.microsoft.com/office/drawing/2014/main" id="{ABBA29B7-0608-02DB-E828-76CED9163BC8}"/>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1237454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C9F4-E8B9-00CE-4BD8-D6122EA34E8F}"/>
              </a:ext>
            </a:extLst>
          </p:cNvPr>
          <p:cNvSpPr>
            <a:spLocks noGrp="1"/>
          </p:cNvSpPr>
          <p:nvPr>
            <p:ph type="ctrTitle"/>
          </p:nvPr>
        </p:nvSpPr>
        <p:spPr/>
        <p:txBody>
          <a:bodyPr/>
          <a:lstStyle/>
          <a:p>
            <a:r>
              <a:rPr lang="en-TW"/>
              <a:t>Commodity</a:t>
            </a:r>
          </a:p>
        </p:txBody>
      </p:sp>
      <p:sp>
        <p:nvSpPr>
          <p:cNvPr id="3" name="Subtitle 2">
            <a:extLst>
              <a:ext uri="{FF2B5EF4-FFF2-40B4-BE49-F238E27FC236}">
                <a16:creationId xmlns:a16="http://schemas.microsoft.com/office/drawing/2014/main" id="{5FF0943E-EB06-FD0A-CB37-417345E032DD}"/>
              </a:ext>
            </a:extLst>
          </p:cNvPr>
          <p:cNvSpPr>
            <a:spLocks noGrp="1"/>
          </p:cNvSpPr>
          <p:nvPr>
            <p:ph type="subTitle" idx="1"/>
          </p:nvPr>
        </p:nvSpPr>
        <p:spPr>
          <a:xfrm>
            <a:off x="3699358" y="1251766"/>
            <a:ext cx="1045875" cy="276999"/>
          </a:xfrm>
        </p:spPr>
        <p:txBody>
          <a:bodyPr/>
          <a:lstStyle/>
          <a:p>
            <a:pPr algn="ctr"/>
            <a:r>
              <a:rPr lang="en-TW">
                <a:latin typeface="Franklin Gothic Book"/>
              </a:rPr>
              <a:t>LSTM</a:t>
            </a:r>
          </a:p>
        </p:txBody>
      </p:sp>
      <p:sp>
        <p:nvSpPr>
          <p:cNvPr id="5" name="Date Placeholder 4">
            <a:extLst>
              <a:ext uri="{FF2B5EF4-FFF2-40B4-BE49-F238E27FC236}">
                <a16:creationId xmlns:a16="http://schemas.microsoft.com/office/drawing/2014/main" id="{8F0D2FDD-AE91-DFC3-31DF-B8D69D623188}"/>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740DE334-546E-63B7-390D-457324A52AE6}"/>
              </a:ext>
            </a:extLst>
          </p:cNvPr>
          <p:cNvSpPr>
            <a:spLocks noGrp="1"/>
          </p:cNvSpPr>
          <p:nvPr>
            <p:ph type="sldNum" sz="quarter" idx="12"/>
          </p:nvPr>
        </p:nvSpPr>
        <p:spPr/>
        <p:txBody>
          <a:bodyPr/>
          <a:lstStyle/>
          <a:p>
            <a:fld id="{8A7A6979-0714-4377-B894-6BE4C2D6E202}" type="slidenum">
              <a:rPr lang="en-US" smtClean="0"/>
              <a:pPr/>
              <a:t>20</a:t>
            </a:fld>
            <a:endParaRPr lang="en-US"/>
          </a:p>
        </p:txBody>
      </p:sp>
      <p:pic>
        <p:nvPicPr>
          <p:cNvPr id="23" name="Picture 22">
            <a:extLst>
              <a:ext uri="{FF2B5EF4-FFF2-40B4-BE49-F238E27FC236}">
                <a16:creationId xmlns:a16="http://schemas.microsoft.com/office/drawing/2014/main" id="{47FC2E00-0DE5-A328-41EC-D89F1A95017F}"/>
              </a:ext>
            </a:extLst>
          </p:cNvPr>
          <p:cNvPicPr>
            <a:picLocks noChangeAspect="1"/>
          </p:cNvPicPr>
          <p:nvPr/>
        </p:nvPicPr>
        <p:blipFill rotWithShape="1">
          <a:blip r:embed="rId2"/>
          <a:srcRect t="4897" b="4897"/>
          <a:stretch/>
        </p:blipFill>
        <p:spPr>
          <a:xfrm>
            <a:off x="1715963" y="1666787"/>
            <a:ext cx="5012666" cy="2468880"/>
          </a:xfrm>
          <a:prstGeom prst="rect">
            <a:avLst/>
          </a:prstGeom>
        </p:spPr>
      </p:pic>
      <p:sp>
        <p:nvSpPr>
          <p:cNvPr id="31" name="Subtitle 2">
            <a:extLst>
              <a:ext uri="{FF2B5EF4-FFF2-40B4-BE49-F238E27FC236}">
                <a16:creationId xmlns:a16="http://schemas.microsoft.com/office/drawing/2014/main" id="{86A65B8E-93EE-5CBC-9CB8-1C1A60CB8773}"/>
              </a:ext>
            </a:extLst>
          </p:cNvPr>
          <p:cNvSpPr txBox="1">
            <a:spLocks/>
          </p:cNvSpPr>
          <p:nvPr/>
        </p:nvSpPr>
        <p:spPr>
          <a:xfrm>
            <a:off x="8298683" y="1251766"/>
            <a:ext cx="1916732"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US">
                <a:latin typeface="Franklin Gothic Book"/>
              </a:rPr>
              <a:t>GRU</a:t>
            </a:r>
            <a:endParaRPr lang="en-US"/>
          </a:p>
        </p:txBody>
      </p:sp>
      <p:pic>
        <p:nvPicPr>
          <p:cNvPr id="4" name="Picture 3">
            <a:extLst>
              <a:ext uri="{FF2B5EF4-FFF2-40B4-BE49-F238E27FC236}">
                <a16:creationId xmlns:a16="http://schemas.microsoft.com/office/drawing/2014/main" id="{5621A975-3D92-D389-5D62-5329A3C2A21D}"/>
              </a:ext>
            </a:extLst>
          </p:cNvPr>
          <p:cNvPicPr>
            <a:picLocks noChangeAspect="1"/>
          </p:cNvPicPr>
          <p:nvPr/>
        </p:nvPicPr>
        <p:blipFill>
          <a:blip r:embed="rId3"/>
          <a:srcRect/>
          <a:stretch/>
        </p:blipFill>
        <p:spPr>
          <a:xfrm>
            <a:off x="6811540" y="1675711"/>
            <a:ext cx="4758280" cy="2600179"/>
          </a:xfrm>
          <a:prstGeom prst="rect">
            <a:avLst/>
          </a:prstGeom>
        </p:spPr>
      </p:pic>
      <p:grpSp>
        <p:nvGrpSpPr>
          <p:cNvPr id="7" name="Group 6">
            <a:extLst>
              <a:ext uri="{FF2B5EF4-FFF2-40B4-BE49-F238E27FC236}">
                <a16:creationId xmlns:a16="http://schemas.microsoft.com/office/drawing/2014/main" id="{1F0074DA-F214-D000-8409-6DE8F4D8156D}"/>
              </a:ext>
            </a:extLst>
          </p:cNvPr>
          <p:cNvGrpSpPr/>
          <p:nvPr/>
        </p:nvGrpSpPr>
        <p:grpSpPr>
          <a:xfrm>
            <a:off x="2422142" y="4440739"/>
            <a:ext cx="1746003" cy="761338"/>
            <a:chOff x="1159932" y="4736733"/>
            <a:chExt cx="1746003" cy="761338"/>
          </a:xfrm>
        </p:grpSpPr>
        <p:sp>
          <p:nvSpPr>
            <p:cNvPr id="21" name="Rectangle 20">
              <a:extLst>
                <a:ext uri="{FF2B5EF4-FFF2-40B4-BE49-F238E27FC236}">
                  <a16:creationId xmlns:a16="http://schemas.microsoft.com/office/drawing/2014/main" id="{AA9526BE-9DD3-C284-1BBE-382D085DDA43}"/>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2" name="Graphic 21" descr="Single gear with solid fill">
              <a:extLst>
                <a:ext uri="{FF2B5EF4-FFF2-40B4-BE49-F238E27FC236}">
                  <a16:creationId xmlns:a16="http://schemas.microsoft.com/office/drawing/2014/main" id="{87570D9F-0A6D-F9A7-D164-B30BFAA432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3371" y="4752741"/>
              <a:ext cx="360000" cy="360000"/>
            </a:xfrm>
            <a:prstGeom prst="rect">
              <a:avLst/>
            </a:prstGeom>
          </p:spPr>
        </p:pic>
        <p:sp>
          <p:nvSpPr>
            <p:cNvPr id="24" name="TextBox 23">
              <a:extLst>
                <a:ext uri="{FF2B5EF4-FFF2-40B4-BE49-F238E27FC236}">
                  <a16:creationId xmlns:a16="http://schemas.microsoft.com/office/drawing/2014/main" id="{281BBC25-AFBF-59A9-901D-1AE90E91FC0B}"/>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1"/>
                  </a:solidFill>
                  <a:cs typeface="Calibri"/>
                </a:rPr>
                <a:t>RMSE</a:t>
              </a:r>
              <a:endParaRPr lang="en-US">
                <a:solidFill>
                  <a:schemeClr val="accent1"/>
                </a:solidFill>
                <a:ea typeface="Calibri"/>
                <a:cs typeface="Calibri"/>
              </a:endParaRPr>
            </a:p>
          </p:txBody>
        </p:sp>
        <p:cxnSp>
          <p:nvCxnSpPr>
            <p:cNvPr id="25" name="Straight Arrow Connector 24">
              <a:extLst>
                <a:ext uri="{FF2B5EF4-FFF2-40B4-BE49-F238E27FC236}">
                  <a16:creationId xmlns:a16="http://schemas.microsoft.com/office/drawing/2014/main" id="{B334B21D-84F5-E562-35CC-3AEDFCAF2981}"/>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DABDB081-9AA7-52F6-0BEE-63B00A40CE36}"/>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1"/>
                  </a:solidFill>
                  <a:ea typeface="+mn-lt"/>
                  <a:cs typeface="+mn-lt"/>
                </a:rPr>
                <a:t>0.05</a:t>
              </a:r>
              <a:endParaRPr lang="en-US" b="1">
                <a:solidFill>
                  <a:schemeClr val="accent1"/>
                </a:solidFill>
                <a:cs typeface="Calibri"/>
              </a:endParaRPr>
            </a:p>
          </p:txBody>
        </p:sp>
      </p:grpSp>
      <p:grpSp>
        <p:nvGrpSpPr>
          <p:cNvPr id="27" name="Group 26">
            <a:extLst>
              <a:ext uri="{FF2B5EF4-FFF2-40B4-BE49-F238E27FC236}">
                <a16:creationId xmlns:a16="http://schemas.microsoft.com/office/drawing/2014/main" id="{279081FC-833C-EAF8-71FC-94E7F8DCFC8E}"/>
              </a:ext>
            </a:extLst>
          </p:cNvPr>
          <p:cNvGrpSpPr/>
          <p:nvPr/>
        </p:nvGrpSpPr>
        <p:grpSpPr>
          <a:xfrm>
            <a:off x="4475436" y="4440739"/>
            <a:ext cx="1746003" cy="761338"/>
            <a:chOff x="1159932" y="4736733"/>
            <a:chExt cx="1746003" cy="761338"/>
          </a:xfrm>
        </p:grpSpPr>
        <p:sp>
          <p:nvSpPr>
            <p:cNvPr id="28" name="Rectangle 27">
              <a:extLst>
                <a:ext uri="{FF2B5EF4-FFF2-40B4-BE49-F238E27FC236}">
                  <a16:creationId xmlns:a16="http://schemas.microsoft.com/office/drawing/2014/main" id="{8BDF6D2E-2597-C4D1-88D0-1FE8D05DB877}"/>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pic>
          <p:nvPicPr>
            <p:cNvPr id="29" name="Graphic 28" descr="Single gear with solid fill">
              <a:extLst>
                <a:ext uri="{FF2B5EF4-FFF2-40B4-BE49-F238E27FC236}">
                  <a16:creationId xmlns:a16="http://schemas.microsoft.com/office/drawing/2014/main" id="{DFA4D8FC-A799-C0CF-D453-2EDDFC7DAE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3371" y="4752741"/>
              <a:ext cx="360000" cy="360000"/>
            </a:xfrm>
            <a:prstGeom prst="rect">
              <a:avLst/>
            </a:prstGeom>
          </p:spPr>
        </p:pic>
        <p:sp>
          <p:nvSpPr>
            <p:cNvPr id="30" name="TextBox 29">
              <a:extLst>
                <a:ext uri="{FF2B5EF4-FFF2-40B4-BE49-F238E27FC236}">
                  <a16:creationId xmlns:a16="http://schemas.microsoft.com/office/drawing/2014/main" id="{E39E4D4F-109C-809B-EA2C-9C7CC79F1CF1}"/>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1"/>
                  </a:solidFill>
                  <a:cs typeface="Calibri"/>
                </a:rPr>
                <a:t>MAPE</a:t>
              </a:r>
              <a:endParaRPr lang="en-US">
                <a:solidFill>
                  <a:schemeClr val="accent1"/>
                </a:solidFill>
                <a:ea typeface="Calibri"/>
                <a:cs typeface="Calibri"/>
              </a:endParaRPr>
            </a:p>
          </p:txBody>
        </p:sp>
        <p:cxnSp>
          <p:nvCxnSpPr>
            <p:cNvPr id="32" name="Straight Arrow Connector 31">
              <a:extLst>
                <a:ext uri="{FF2B5EF4-FFF2-40B4-BE49-F238E27FC236}">
                  <a16:creationId xmlns:a16="http://schemas.microsoft.com/office/drawing/2014/main" id="{334979FF-694C-08A5-D3EE-2BF0116C5BFC}"/>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6BDF5EDC-4ED9-143E-FB00-D938B74B8FCA}"/>
                </a:ext>
              </a:extLst>
            </p:cNvPr>
            <p:cNvSpPr txBox="1"/>
            <p:nvPr/>
          </p:nvSpPr>
          <p:spPr>
            <a:xfrm>
              <a:off x="1536078" y="5125158"/>
              <a:ext cx="968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accent1"/>
                  </a:solidFill>
                  <a:ea typeface="+mn-lt"/>
                  <a:cs typeface="+mn-lt"/>
                </a:rPr>
                <a:t>5.05%</a:t>
              </a:r>
              <a:endParaRPr lang="en-US" b="1">
                <a:solidFill>
                  <a:schemeClr val="accent1"/>
                </a:solidFill>
                <a:cs typeface="Calibri"/>
              </a:endParaRPr>
            </a:p>
          </p:txBody>
        </p:sp>
      </p:grpSp>
      <p:grpSp>
        <p:nvGrpSpPr>
          <p:cNvPr id="34" name="Group 33">
            <a:extLst>
              <a:ext uri="{FF2B5EF4-FFF2-40B4-BE49-F238E27FC236}">
                <a16:creationId xmlns:a16="http://schemas.microsoft.com/office/drawing/2014/main" id="{A93C605E-130C-2665-FFF8-9A60D5FFDC42}"/>
              </a:ext>
            </a:extLst>
          </p:cNvPr>
          <p:cNvGrpSpPr/>
          <p:nvPr/>
        </p:nvGrpSpPr>
        <p:grpSpPr>
          <a:xfrm>
            <a:off x="7325363" y="4444509"/>
            <a:ext cx="1746003" cy="761338"/>
            <a:chOff x="1159932" y="4736733"/>
            <a:chExt cx="1746003" cy="761338"/>
          </a:xfrm>
        </p:grpSpPr>
        <p:sp>
          <p:nvSpPr>
            <p:cNvPr id="35" name="Rectangle 34">
              <a:extLst>
                <a:ext uri="{FF2B5EF4-FFF2-40B4-BE49-F238E27FC236}">
                  <a16:creationId xmlns:a16="http://schemas.microsoft.com/office/drawing/2014/main" id="{3D2D3529-FD9B-0D8B-6637-D9047D665DF0}"/>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B1810B"/>
                </a:solidFill>
              </a:endParaRPr>
            </a:p>
          </p:txBody>
        </p:sp>
        <p:pic>
          <p:nvPicPr>
            <p:cNvPr id="36" name="Graphic 35" descr="Single gear with solid fill">
              <a:extLst>
                <a:ext uri="{FF2B5EF4-FFF2-40B4-BE49-F238E27FC236}">
                  <a16:creationId xmlns:a16="http://schemas.microsoft.com/office/drawing/2014/main" id="{6605669C-8BBA-AE5D-5668-C1CAADA85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3371" y="4752741"/>
              <a:ext cx="360000" cy="360000"/>
            </a:xfrm>
            <a:prstGeom prst="rect">
              <a:avLst/>
            </a:prstGeom>
          </p:spPr>
        </p:pic>
        <p:sp>
          <p:nvSpPr>
            <p:cNvPr id="37" name="TextBox 36">
              <a:extLst>
                <a:ext uri="{FF2B5EF4-FFF2-40B4-BE49-F238E27FC236}">
                  <a16:creationId xmlns:a16="http://schemas.microsoft.com/office/drawing/2014/main" id="{785C93D8-C9C7-6492-E907-09183E260A24}"/>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B1810B"/>
                  </a:solidFill>
                  <a:cs typeface="Calibri"/>
                </a:rPr>
                <a:t>RMSE</a:t>
              </a:r>
              <a:endParaRPr lang="en-US">
                <a:solidFill>
                  <a:srgbClr val="B1810B"/>
                </a:solidFill>
                <a:ea typeface="Calibri"/>
                <a:cs typeface="Calibri"/>
              </a:endParaRPr>
            </a:p>
          </p:txBody>
        </p:sp>
        <p:cxnSp>
          <p:nvCxnSpPr>
            <p:cNvPr id="38" name="Straight Arrow Connector 37">
              <a:extLst>
                <a:ext uri="{FF2B5EF4-FFF2-40B4-BE49-F238E27FC236}">
                  <a16:creationId xmlns:a16="http://schemas.microsoft.com/office/drawing/2014/main" id="{73E897FF-F00A-AD9C-7C46-1BDCF20C438E}"/>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ABDBDB6-E7CC-35E8-4CB3-A9DCBE746072}"/>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B1810B"/>
                  </a:solidFill>
                  <a:ea typeface="+mn-lt"/>
                  <a:cs typeface="+mn-lt"/>
                </a:rPr>
                <a:t>0.04</a:t>
              </a:r>
              <a:endParaRPr lang="en-US" b="1">
                <a:solidFill>
                  <a:srgbClr val="B1810B"/>
                </a:solidFill>
                <a:cs typeface="Calibri"/>
              </a:endParaRPr>
            </a:p>
          </p:txBody>
        </p:sp>
      </p:grpSp>
      <p:grpSp>
        <p:nvGrpSpPr>
          <p:cNvPr id="40" name="Group 39">
            <a:extLst>
              <a:ext uri="{FF2B5EF4-FFF2-40B4-BE49-F238E27FC236}">
                <a16:creationId xmlns:a16="http://schemas.microsoft.com/office/drawing/2014/main" id="{E71E08BE-C4F3-34B7-EA7C-2ADF56F18EA5}"/>
              </a:ext>
            </a:extLst>
          </p:cNvPr>
          <p:cNvGrpSpPr/>
          <p:nvPr/>
        </p:nvGrpSpPr>
        <p:grpSpPr>
          <a:xfrm>
            <a:off x="9378657" y="4436078"/>
            <a:ext cx="1746003" cy="761338"/>
            <a:chOff x="1159932" y="4736733"/>
            <a:chExt cx="1746003" cy="761338"/>
          </a:xfrm>
        </p:grpSpPr>
        <p:sp>
          <p:nvSpPr>
            <p:cNvPr id="41" name="Rectangle 40">
              <a:extLst>
                <a:ext uri="{FF2B5EF4-FFF2-40B4-BE49-F238E27FC236}">
                  <a16:creationId xmlns:a16="http://schemas.microsoft.com/office/drawing/2014/main" id="{1265375B-3475-A935-1D7B-719378EF4A16}"/>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B1810B"/>
                </a:solidFill>
              </a:endParaRPr>
            </a:p>
          </p:txBody>
        </p:sp>
        <p:pic>
          <p:nvPicPr>
            <p:cNvPr id="42" name="Graphic 41" descr="Single gear with solid fill">
              <a:extLst>
                <a:ext uri="{FF2B5EF4-FFF2-40B4-BE49-F238E27FC236}">
                  <a16:creationId xmlns:a16="http://schemas.microsoft.com/office/drawing/2014/main" id="{97011ED7-72BF-D4E6-2E22-2E25C9A119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93371" y="4752741"/>
              <a:ext cx="360000" cy="360000"/>
            </a:xfrm>
            <a:prstGeom prst="rect">
              <a:avLst/>
            </a:prstGeom>
          </p:spPr>
        </p:pic>
        <p:sp>
          <p:nvSpPr>
            <p:cNvPr id="43" name="TextBox 42">
              <a:extLst>
                <a:ext uri="{FF2B5EF4-FFF2-40B4-BE49-F238E27FC236}">
                  <a16:creationId xmlns:a16="http://schemas.microsoft.com/office/drawing/2014/main" id="{C4E7E442-1B84-A354-3CDE-4CF6B9422E16}"/>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B1810B"/>
                  </a:solidFill>
                  <a:cs typeface="Calibri"/>
                </a:rPr>
                <a:t>MAPE</a:t>
              </a:r>
              <a:endParaRPr lang="en-US">
                <a:solidFill>
                  <a:srgbClr val="B1810B"/>
                </a:solidFill>
                <a:ea typeface="Calibri"/>
                <a:cs typeface="Calibri"/>
              </a:endParaRPr>
            </a:p>
          </p:txBody>
        </p:sp>
        <p:cxnSp>
          <p:nvCxnSpPr>
            <p:cNvPr id="56" name="Straight Arrow Connector 55">
              <a:extLst>
                <a:ext uri="{FF2B5EF4-FFF2-40B4-BE49-F238E27FC236}">
                  <a16:creationId xmlns:a16="http://schemas.microsoft.com/office/drawing/2014/main" id="{4DE4E73A-90D8-BC09-7D8D-5A110459038E}"/>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F2F96786-69FD-524C-E90A-C94F1D5D4C35}"/>
                </a:ext>
              </a:extLst>
            </p:cNvPr>
            <p:cNvSpPr txBox="1"/>
            <p:nvPr/>
          </p:nvSpPr>
          <p:spPr>
            <a:xfrm>
              <a:off x="1479871" y="5125158"/>
              <a:ext cx="1087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B1810B"/>
                  </a:solidFill>
                  <a:ea typeface="+mn-lt"/>
                  <a:cs typeface="+mn-lt"/>
                </a:rPr>
                <a:t>4.23%</a:t>
              </a:r>
              <a:endParaRPr lang="en-US" b="1">
                <a:solidFill>
                  <a:srgbClr val="B1810B"/>
                </a:solidFill>
                <a:cs typeface="Calibri"/>
              </a:endParaRPr>
            </a:p>
          </p:txBody>
        </p:sp>
      </p:grpSp>
      <p:sp>
        <p:nvSpPr>
          <p:cNvPr id="8" name="Rectangle 7">
            <a:extLst>
              <a:ext uri="{FF2B5EF4-FFF2-40B4-BE49-F238E27FC236}">
                <a16:creationId xmlns:a16="http://schemas.microsoft.com/office/drawing/2014/main" id="{AA0290F7-F488-EF7C-2FBA-AE2DFA8634BC}"/>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2853984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EC9F4-E8B9-00CE-4BD8-D6122EA34E8F}"/>
              </a:ext>
            </a:extLst>
          </p:cNvPr>
          <p:cNvSpPr>
            <a:spLocks noGrp="1"/>
          </p:cNvSpPr>
          <p:nvPr>
            <p:ph type="ctrTitle"/>
          </p:nvPr>
        </p:nvSpPr>
        <p:spPr/>
        <p:txBody>
          <a:bodyPr/>
          <a:lstStyle/>
          <a:p>
            <a:r>
              <a:rPr lang="en-TW"/>
              <a:t>Commodity</a:t>
            </a:r>
          </a:p>
        </p:txBody>
      </p:sp>
      <p:sp>
        <p:nvSpPr>
          <p:cNvPr id="5" name="Date Placeholder 4">
            <a:extLst>
              <a:ext uri="{FF2B5EF4-FFF2-40B4-BE49-F238E27FC236}">
                <a16:creationId xmlns:a16="http://schemas.microsoft.com/office/drawing/2014/main" id="{8F0D2FDD-AE91-DFC3-31DF-B8D69D623188}"/>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740DE334-546E-63B7-390D-457324A52AE6}"/>
              </a:ext>
            </a:extLst>
          </p:cNvPr>
          <p:cNvSpPr>
            <a:spLocks noGrp="1"/>
          </p:cNvSpPr>
          <p:nvPr>
            <p:ph type="sldNum" sz="quarter" idx="12"/>
          </p:nvPr>
        </p:nvSpPr>
        <p:spPr/>
        <p:txBody>
          <a:bodyPr/>
          <a:lstStyle/>
          <a:p>
            <a:fld id="{8A7A6979-0714-4377-B894-6BE4C2D6E202}" type="slidenum">
              <a:rPr lang="en-US" smtClean="0"/>
              <a:pPr/>
              <a:t>21</a:t>
            </a:fld>
            <a:endParaRPr lang="en-US"/>
          </a:p>
        </p:txBody>
      </p:sp>
      <p:sp>
        <p:nvSpPr>
          <p:cNvPr id="31" name="Subtitle 2">
            <a:extLst>
              <a:ext uri="{FF2B5EF4-FFF2-40B4-BE49-F238E27FC236}">
                <a16:creationId xmlns:a16="http://schemas.microsoft.com/office/drawing/2014/main" id="{86A65B8E-93EE-5CBC-9CB8-1C1A60CB8773}"/>
              </a:ext>
            </a:extLst>
          </p:cNvPr>
          <p:cNvSpPr txBox="1">
            <a:spLocks/>
          </p:cNvSpPr>
          <p:nvPr/>
        </p:nvSpPr>
        <p:spPr>
          <a:xfrm>
            <a:off x="3164884" y="1377702"/>
            <a:ext cx="1916732"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pPr algn="ctr"/>
            <a:r>
              <a:rPr lang="en-TW">
                <a:latin typeface="Franklin Gothic Book"/>
              </a:rPr>
              <a:t>TRANSFORMER</a:t>
            </a:r>
            <a:endParaRPr lang="en-US"/>
          </a:p>
        </p:txBody>
      </p:sp>
      <p:pic>
        <p:nvPicPr>
          <p:cNvPr id="4" name="Picture 3">
            <a:extLst>
              <a:ext uri="{FF2B5EF4-FFF2-40B4-BE49-F238E27FC236}">
                <a16:creationId xmlns:a16="http://schemas.microsoft.com/office/drawing/2014/main" id="{5621A975-3D92-D389-5D62-5329A3C2A21D}"/>
              </a:ext>
            </a:extLst>
          </p:cNvPr>
          <p:cNvPicPr>
            <a:picLocks noChangeAspect="1"/>
          </p:cNvPicPr>
          <p:nvPr/>
        </p:nvPicPr>
        <p:blipFill>
          <a:blip r:embed="rId2"/>
          <a:stretch>
            <a:fillRect/>
          </a:stretch>
        </p:blipFill>
        <p:spPr>
          <a:xfrm>
            <a:off x="1645848" y="1801647"/>
            <a:ext cx="4845817" cy="2600179"/>
          </a:xfrm>
          <a:prstGeom prst="rect">
            <a:avLst/>
          </a:prstGeom>
        </p:spPr>
      </p:pic>
      <p:grpSp>
        <p:nvGrpSpPr>
          <p:cNvPr id="34" name="Group 33">
            <a:extLst>
              <a:ext uri="{FF2B5EF4-FFF2-40B4-BE49-F238E27FC236}">
                <a16:creationId xmlns:a16="http://schemas.microsoft.com/office/drawing/2014/main" id="{A93C605E-130C-2665-FFF8-9A60D5FFDC42}"/>
              </a:ext>
            </a:extLst>
          </p:cNvPr>
          <p:cNvGrpSpPr/>
          <p:nvPr/>
        </p:nvGrpSpPr>
        <p:grpSpPr>
          <a:xfrm>
            <a:off x="2191564" y="4570445"/>
            <a:ext cx="1746003" cy="761338"/>
            <a:chOff x="1159932" y="4736733"/>
            <a:chExt cx="1746003" cy="761338"/>
          </a:xfrm>
        </p:grpSpPr>
        <p:sp>
          <p:nvSpPr>
            <p:cNvPr id="35" name="Rectangle 34">
              <a:extLst>
                <a:ext uri="{FF2B5EF4-FFF2-40B4-BE49-F238E27FC236}">
                  <a16:creationId xmlns:a16="http://schemas.microsoft.com/office/drawing/2014/main" id="{3D2D3529-FD9B-0D8B-6637-D9047D665DF0}"/>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Graphic 35" descr="Single gear with solid fill">
              <a:extLst>
                <a:ext uri="{FF2B5EF4-FFF2-40B4-BE49-F238E27FC236}">
                  <a16:creationId xmlns:a16="http://schemas.microsoft.com/office/drawing/2014/main" id="{6605669C-8BBA-AE5D-5668-C1CAADA851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37" name="TextBox 36">
              <a:extLst>
                <a:ext uri="{FF2B5EF4-FFF2-40B4-BE49-F238E27FC236}">
                  <a16:creationId xmlns:a16="http://schemas.microsoft.com/office/drawing/2014/main" id="{785C93D8-C9C7-6492-E907-09183E260A24}"/>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cs typeface="Calibri"/>
                </a:rPr>
                <a:t>RMSE</a:t>
              </a:r>
              <a:endParaRPr lang="en-US">
                <a:solidFill>
                  <a:schemeClr val="bg1"/>
                </a:solidFill>
                <a:ea typeface="Calibri"/>
                <a:cs typeface="Calibri"/>
              </a:endParaRPr>
            </a:p>
          </p:txBody>
        </p:sp>
        <p:cxnSp>
          <p:nvCxnSpPr>
            <p:cNvPr id="38" name="Straight Arrow Connector 37">
              <a:extLst>
                <a:ext uri="{FF2B5EF4-FFF2-40B4-BE49-F238E27FC236}">
                  <a16:creationId xmlns:a16="http://schemas.microsoft.com/office/drawing/2014/main" id="{73E897FF-F00A-AD9C-7C46-1BDCF20C438E}"/>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DABDBDB6-E7CC-35E8-4CB3-A9DCBE746072}"/>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ea typeface="+mn-lt"/>
                  <a:cs typeface="+mn-lt"/>
                </a:rPr>
                <a:t>0.13</a:t>
              </a:r>
              <a:endParaRPr lang="en-US" b="1">
                <a:solidFill>
                  <a:schemeClr val="bg1"/>
                </a:solidFill>
                <a:cs typeface="Calibri"/>
              </a:endParaRPr>
            </a:p>
          </p:txBody>
        </p:sp>
      </p:grpSp>
      <p:grpSp>
        <p:nvGrpSpPr>
          <p:cNvPr id="40" name="Group 39">
            <a:extLst>
              <a:ext uri="{FF2B5EF4-FFF2-40B4-BE49-F238E27FC236}">
                <a16:creationId xmlns:a16="http://schemas.microsoft.com/office/drawing/2014/main" id="{E71E08BE-C4F3-34B7-EA7C-2ADF56F18EA5}"/>
              </a:ext>
            </a:extLst>
          </p:cNvPr>
          <p:cNvGrpSpPr/>
          <p:nvPr/>
        </p:nvGrpSpPr>
        <p:grpSpPr>
          <a:xfrm>
            <a:off x="4244858" y="4562014"/>
            <a:ext cx="1746003" cy="761338"/>
            <a:chOff x="1159932" y="4736733"/>
            <a:chExt cx="1746003" cy="761338"/>
          </a:xfrm>
        </p:grpSpPr>
        <p:sp>
          <p:nvSpPr>
            <p:cNvPr id="41" name="Rectangle 40">
              <a:extLst>
                <a:ext uri="{FF2B5EF4-FFF2-40B4-BE49-F238E27FC236}">
                  <a16:creationId xmlns:a16="http://schemas.microsoft.com/office/drawing/2014/main" id="{1265375B-3475-A935-1D7B-719378EF4A16}"/>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2" name="Graphic 41" descr="Single gear with solid fill">
              <a:extLst>
                <a:ext uri="{FF2B5EF4-FFF2-40B4-BE49-F238E27FC236}">
                  <a16:creationId xmlns:a16="http://schemas.microsoft.com/office/drawing/2014/main" id="{97011ED7-72BF-D4E6-2E22-2E25C9A119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43" name="TextBox 42">
              <a:extLst>
                <a:ext uri="{FF2B5EF4-FFF2-40B4-BE49-F238E27FC236}">
                  <a16:creationId xmlns:a16="http://schemas.microsoft.com/office/drawing/2014/main" id="{C4E7E442-1B84-A354-3CDE-4CF6B9422E16}"/>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cs typeface="Calibri"/>
                </a:rPr>
                <a:t>MAPE</a:t>
              </a:r>
              <a:endParaRPr lang="en-US">
                <a:solidFill>
                  <a:schemeClr val="bg1"/>
                </a:solidFill>
                <a:ea typeface="Calibri"/>
                <a:cs typeface="Calibri"/>
              </a:endParaRPr>
            </a:p>
          </p:txBody>
        </p:sp>
        <p:cxnSp>
          <p:nvCxnSpPr>
            <p:cNvPr id="56" name="Straight Arrow Connector 55">
              <a:extLst>
                <a:ext uri="{FF2B5EF4-FFF2-40B4-BE49-F238E27FC236}">
                  <a16:creationId xmlns:a16="http://schemas.microsoft.com/office/drawing/2014/main" id="{4DE4E73A-90D8-BC09-7D8D-5A110459038E}"/>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F2F96786-69FD-524C-E90A-C94F1D5D4C35}"/>
                </a:ext>
              </a:extLst>
            </p:cNvPr>
            <p:cNvSpPr txBox="1"/>
            <p:nvPr/>
          </p:nvSpPr>
          <p:spPr>
            <a:xfrm>
              <a:off x="1479871" y="5125158"/>
              <a:ext cx="1087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ea typeface="+mn-lt"/>
                  <a:cs typeface="+mn-lt"/>
                </a:rPr>
                <a:t>17.81%</a:t>
              </a:r>
              <a:endParaRPr lang="en-US" b="1">
                <a:solidFill>
                  <a:schemeClr val="bg1"/>
                </a:solidFill>
                <a:cs typeface="Calibri"/>
              </a:endParaRPr>
            </a:p>
          </p:txBody>
        </p:sp>
      </p:grpSp>
      <p:sp>
        <p:nvSpPr>
          <p:cNvPr id="3" name="TextBox 2">
            <a:extLst>
              <a:ext uri="{FF2B5EF4-FFF2-40B4-BE49-F238E27FC236}">
                <a16:creationId xmlns:a16="http://schemas.microsoft.com/office/drawing/2014/main" id="{5F38A914-FBDB-8BC0-A3EF-98F90CE9C440}"/>
              </a:ext>
            </a:extLst>
          </p:cNvPr>
          <p:cNvSpPr txBox="1"/>
          <p:nvPr/>
        </p:nvSpPr>
        <p:spPr>
          <a:xfrm>
            <a:off x="7110386" y="1582141"/>
            <a:ext cx="1410001" cy="369332"/>
          </a:xfrm>
          <a:prstGeom prst="rect">
            <a:avLst/>
          </a:prstGeom>
          <a:noFill/>
        </p:spPr>
        <p:txBody>
          <a:bodyPr wrap="none" rtlCol="0">
            <a:spAutoFit/>
          </a:bodyPr>
          <a:lstStyle/>
          <a:p>
            <a:r>
              <a:rPr lang="en-TW" b="1">
                <a:solidFill>
                  <a:schemeClr val="accent1"/>
                </a:solidFill>
              </a:rPr>
              <a:t>Quick Note: </a:t>
            </a:r>
          </a:p>
        </p:txBody>
      </p:sp>
      <p:sp>
        <p:nvSpPr>
          <p:cNvPr id="7" name="TextBox 6">
            <a:extLst>
              <a:ext uri="{FF2B5EF4-FFF2-40B4-BE49-F238E27FC236}">
                <a16:creationId xmlns:a16="http://schemas.microsoft.com/office/drawing/2014/main" id="{9A29B516-9C89-CE85-68E0-532BF541EE7E}"/>
              </a:ext>
            </a:extLst>
          </p:cNvPr>
          <p:cNvSpPr txBox="1"/>
          <p:nvPr/>
        </p:nvSpPr>
        <p:spPr>
          <a:xfrm>
            <a:off x="7226076" y="2075020"/>
            <a:ext cx="3960892"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ML approach generally perform better with MAPE around 5%. Pure statistical is around 8%.  </a:t>
            </a:r>
            <a:endParaRPr lang="en-TW">
              <a:solidFill>
                <a:schemeClr val="bg1"/>
              </a:solidFill>
            </a:endParaRPr>
          </a:p>
        </p:txBody>
      </p:sp>
      <p:sp>
        <p:nvSpPr>
          <p:cNvPr id="8" name="TextBox 7">
            <a:extLst>
              <a:ext uri="{FF2B5EF4-FFF2-40B4-BE49-F238E27FC236}">
                <a16:creationId xmlns:a16="http://schemas.microsoft.com/office/drawing/2014/main" id="{83C50C3F-C763-65D7-B359-7A9C0D898C17}"/>
              </a:ext>
            </a:extLst>
          </p:cNvPr>
          <p:cNvSpPr txBox="1"/>
          <p:nvPr/>
        </p:nvSpPr>
        <p:spPr>
          <a:xfrm>
            <a:off x="7226075" y="3155796"/>
            <a:ext cx="3960893" cy="646331"/>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Transformer require more datapoint to be more robust. </a:t>
            </a:r>
            <a:endParaRPr lang="en-TW">
              <a:solidFill>
                <a:schemeClr val="bg1"/>
              </a:solidFill>
            </a:endParaRPr>
          </a:p>
        </p:txBody>
      </p:sp>
      <p:sp>
        <p:nvSpPr>
          <p:cNvPr id="11" name="TextBox 10">
            <a:extLst>
              <a:ext uri="{FF2B5EF4-FFF2-40B4-BE49-F238E27FC236}">
                <a16:creationId xmlns:a16="http://schemas.microsoft.com/office/drawing/2014/main" id="{98CAC431-BFC9-CF61-4AB8-8D0F9462F400}"/>
              </a:ext>
            </a:extLst>
          </p:cNvPr>
          <p:cNvSpPr txBox="1"/>
          <p:nvPr/>
        </p:nvSpPr>
        <p:spPr>
          <a:xfrm>
            <a:off x="7226074" y="4069111"/>
            <a:ext cx="3960893" cy="923330"/>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LSTM require 2 layers, GRU 1 layer. Performance depends on different target. </a:t>
            </a:r>
            <a:endParaRPr lang="en-TW">
              <a:solidFill>
                <a:schemeClr val="bg1"/>
              </a:solidFill>
            </a:endParaRPr>
          </a:p>
        </p:txBody>
      </p:sp>
      <p:sp>
        <p:nvSpPr>
          <p:cNvPr id="9" name="Rectangle 8">
            <a:extLst>
              <a:ext uri="{FF2B5EF4-FFF2-40B4-BE49-F238E27FC236}">
                <a16:creationId xmlns:a16="http://schemas.microsoft.com/office/drawing/2014/main" id="{ABBA29B7-0608-02DB-E828-76CED9163BC8}"/>
              </a:ext>
            </a:extLst>
          </p:cNvPr>
          <p:cNvSpPr/>
          <p:nvPr/>
        </p:nvSpPr>
        <p:spPr>
          <a:xfrm>
            <a:off x="5652129"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316809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04C7-FE13-99A0-4101-35F721B54D78}"/>
              </a:ext>
            </a:extLst>
          </p:cNvPr>
          <p:cNvSpPr>
            <a:spLocks noGrp="1"/>
          </p:cNvSpPr>
          <p:nvPr>
            <p:ph type="ctrTitle"/>
          </p:nvPr>
        </p:nvSpPr>
        <p:spPr/>
        <p:txBody>
          <a:bodyPr/>
          <a:lstStyle/>
          <a:p>
            <a:r>
              <a:rPr lang="en-TW"/>
              <a:t>$/UOM – Material Group </a:t>
            </a:r>
          </a:p>
        </p:txBody>
      </p:sp>
      <p:sp>
        <p:nvSpPr>
          <p:cNvPr id="3" name="Subtitle 2">
            <a:extLst>
              <a:ext uri="{FF2B5EF4-FFF2-40B4-BE49-F238E27FC236}">
                <a16:creationId xmlns:a16="http://schemas.microsoft.com/office/drawing/2014/main" id="{D2ABA13C-A317-0125-401B-58B2F9DEE007}"/>
              </a:ext>
            </a:extLst>
          </p:cNvPr>
          <p:cNvSpPr>
            <a:spLocks noGrp="1"/>
          </p:cNvSpPr>
          <p:nvPr>
            <p:ph type="subTitle" idx="1"/>
          </p:nvPr>
        </p:nvSpPr>
        <p:spPr/>
        <p:txBody>
          <a:bodyPr/>
          <a:lstStyle/>
          <a:p>
            <a:r>
              <a:rPr lang="en-TW"/>
              <a:t>Model: </a:t>
            </a:r>
            <a:r>
              <a:rPr lang="en-US"/>
              <a:t>ARIMA,</a:t>
            </a:r>
            <a:r>
              <a:rPr lang="en-TW">
                <a:solidFill>
                  <a:schemeClr val="accent1"/>
                </a:solidFill>
              </a:rPr>
              <a:t>VMD-ARIMA</a:t>
            </a:r>
            <a:r>
              <a:rPr lang="en-TW"/>
              <a:t>, LSTM, GRU</a:t>
            </a:r>
          </a:p>
        </p:txBody>
      </p:sp>
      <p:sp>
        <p:nvSpPr>
          <p:cNvPr id="5" name="Date Placeholder 4">
            <a:extLst>
              <a:ext uri="{FF2B5EF4-FFF2-40B4-BE49-F238E27FC236}">
                <a16:creationId xmlns:a16="http://schemas.microsoft.com/office/drawing/2014/main" id="{225AB825-3EF9-B0FB-D4F7-6EF166597266}"/>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EA89475D-E0FB-BBBE-FF59-F530099D7D3C}"/>
              </a:ext>
            </a:extLst>
          </p:cNvPr>
          <p:cNvSpPr>
            <a:spLocks noGrp="1"/>
          </p:cNvSpPr>
          <p:nvPr>
            <p:ph type="sldNum" sz="quarter" idx="12"/>
          </p:nvPr>
        </p:nvSpPr>
        <p:spPr/>
        <p:txBody>
          <a:bodyPr/>
          <a:lstStyle/>
          <a:p>
            <a:fld id="{8A7A6979-0714-4377-B894-6BE4C2D6E202}" type="slidenum">
              <a:rPr lang="en-US" smtClean="0"/>
              <a:pPr/>
              <a:t>22</a:t>
            </a:fld>
            <a:endParaRPr lang="en-US"/>
          </a:p>
        </p:txBody>
      </p:sp>
      <p:sp>
        <p:nvSpPr>
          <p:cNvPr id="7" name="Subtitle 2">
            <a:extLst>
              <a:ext uri="{FF2B5EF4-FFF2-40B4-BE49-F238E27FC236}">
                <a16:creationId xmlns:a16="http://schemas.microsoft.com/office/drawing/2014/main" id="{879956E6-1FDD-C8A5-B23B-175D62321D93}"/>
              </a:ext>
            </a:extLst>
          </p:cNvPr>
          <p:cNvSpPr txBox="1">
            <a:spLocks/>
          </p:cNvSpPr>
          <p:nvPr/>
        </p:nvSpPr>
        <p:spPr>
          <a:xfrm>
            <a:off x="2101509" y="1673389"/>
            <a:ext cx="7988982"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TW"/>
              <a:t>Data: Monthly maximum, minimum, average of the whole material group  </a:t>
            </a:r>
          </a:p>
        </p:txBody>
      </p:sp>
      <p:pic>
        <p:nvPicPr>
          <p:cNvPr id="1028" name="Picture 4">
            <a:extLst>
              <a:ext uri="{FF2B5EF4-FFF2-40B4-BE49-F238E27FC236}">
                <a16:creationId xmlns:a16="http://schemas.microsoft.com/office/drawing/2014/main" id="{4D494DF3-9789-754D-9597-976432A19126}"/>
              </a:ext>
            </a:extLst>
          </p:cNvPr>
          <p:cNvPicPr>
            <a:picLocks noChangeAspect="1" noChangeArrowheads="1"/>
          </p:cNvPicPr>
          <p:nvPr/>
        </p:nvPicPr>
        <p:blipFill>
          <a:blip r:embed="rId2"/>
          <a:srcRect/>
          <a:stretch/>
        </p:blipFill>
        <p:spPr bwMode="auto">
          <a:xfrm>
            <a:off x="1906289" y="2001611"/>
            <a:ext cx="4572456" cy="248331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4D7701B0-BFB8-CA7F-5A3E-CFA27F2F2EB2}"/>
              </a:ext>
            </a:extLst>
          </p:cNvPr>
          <p:cNvGrpSpPr/>
          <p:nvPr/>
        </p:nvGrpSpPr>
        <p:grpSpPr>
          <a:xfrm>
            <a:off x="2422142" y="4635289"/>
            <a:ext cx="1746003" cy="761338"/>
            <a:chOff x="1159932" y="4736733"/>
            <a:chExt cx="1746003" cy="761338"/>
          </a:xfrm>
        </p:grpSpPr>
        <p:sp>
          <p:nvSpPr>
            <p:cNvPr id="27" name="Rectangle 26">
              <a:extLst>
                <a:ext uri="{FF2B5EF4-FFF2-40B4-BE49-F238E27FC236}">
                  <a16:creationId xmlns:a16="http://schemas.microsoft.com/office/drawing/2014/main" id="{22090839-BA9A-1D8A-3EAD-8F3E0093C676}"/>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Single gear with solid fill">
              <a:extLst>
                <a:ext uri="{FF2B5EF4-FFF2-40B4-BE49-F238E27FC236}">
                  <a16:creationId xmlns:a16="http://schemas.microsoft.com/office/drawing/2014/main" id="{5C7B21DA-6857-477D-2C38-832299790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29" name="TextBox 28">
              <a:extLst>
                <a:ext uri="{FF2B5EF4-FFF2-40B4-BE49-F238E27FC236}">
                  <a16:creationId xmlns:a16="http://schemas.microsoft.com/office/drawing/2014/main" id="{2957C422-5091-B881-52F4-7B0BBBCC6DBE}"/>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RMSE</a:t>
              </a:r>
              <a:endParaRPr lang="en-US">
                <a:ea typeface="Calibri"/>
                <a:cs typeface="Calibri"/>
              </a:endParaRPr>
            </a:p>
          </p:txBody>
        </p:sp>
        <p:cxnSp>
          <p:nvCxnSpPr>
            <p:cNvPr id="30" name="Straight Arrow Connector 29">
              <a:extLst>
                <a:ext uri="{FF2B5EF4-FFF2-40B4-BE49-F238E27FC236}">
                  <a16:creationId xmlns:a16="http://schemas.microsoft.com/office/drawing/2014/main" id="{9EACC88C-3517-8704-4FB5-A6F87A071B89}"/>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8F2DFDB-9769-C8DC-62C9-24F9ECE5FE31}"/>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212121"/>
                  </a:solidFill>
                  <a:ea typeface="+mn-lt"/>
                  <a:cs typeface="+mn-lt"/>
                </a:rPr>
                <a:t>0.0018</a:t>
              </a:r>
              <a:endParaRPr lang="en-US" b="1">
                <a:solidFill>
                  <a:srgbClr val="212121"/>
                </a:solidFill>
                <a:cs typeface="Calibri"/>
              </a:endParaRPr>
            </a:p>
          </p:txBody>
        </p:sp>
      </p:grpSp>
      <p:grpSp>
        <p:nvGrpSpPr>
          <p:cNvPr id="32" name="Group 31">
            <a:extLst>
              <a:ext uri="{FF2B5EF4-FFF2-40B4-BE49-F238E27FC236}">
                <a16:creationId xmlns:a16="http://schemas.microsoft.com/office/drawing/2014/main" id="{CC40CEE1-3DDA-816F-7F29-C52D11C75BBB}"/>
              </a:ext>
            </a:extLst>
          </p:cNvPr>
          <p:cNvGrpSpPr/>
          <p:nvPr/>
        </p:nvGrpSpPr>
        <p:grpSpPr>
          <a:xfrm>
            <a:off x="4475436" y="4635289"/>
            <a:ext cx="1746003" cy="761338"/>
            <a:chOff x="1159932" y="4736733"/>
            <a:chExt cx="1746003" cy="761338"/>
          </a:xfrm>
        </p:grpSpPr>
        <p:sp>
          <p:nvSpPr>
            <p:cNvPr id="33" name="Rectangle 32">
              <a:extLst>
                <a:ext uri="{FF2B5EF4-FFF2-40B4-BE49-F238E27FC236}">
                  <a16:creationId xmlns:a16="http://schemas.microsoft.com/office/drawing/2014/main" id="{B6B2B0E3-2019-D162-BB18-F470D0A72DE1}"/>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Single gear with solid fill">
              <a:extLst>
                <a:ext uri="{FF2B5EF4-FFF2-40B4-BE49-F238E27FC236}">
                  <a16:creationId xmlns:a16="http://schemas.microsoft.com/office/drawing/2014/main" id="{8FA81863-A755-0C11-78CF-87311B6837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35" name="TextBox 34">
              <a:extLst>
                <a:ext uri="{FF2B5EF4-FFF2-40B4-BE49-F238E27FC236}">
                  <a16:creationId xmlns:a16="http://schemas.microsoft.com/office/drawing/2014/main" id="{841F7BA0-498C-9D97-DE34-2A6210AA3A73}"/>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MAPE</a:t>
              </a:r>
              <a:endParaRPr lang="en-US">
                <a:ea typeface="Calibri"/>
                <a:cs typeface="Calibri"/>
              </a:endParaRPr>
            </a:p>
          </p:txBody>
        </p:sp>
        <p:cxnSp>
          <p:nvCxnSpPr>
            <p:cNvPr id="36" name="Straight Arrow Connector 35">
              <a:extLst>
                <a:ext uri="{FF2B5EF4-FFF2-40B4-BE49-F238E27FC236}">
                  <a16:creationId xmlns:a16="http://schemas.microsoft.com/office/drawing/2014/main" id="{7C2B1A3E-656A-98D8-27D8-B37EC41815A4}"/>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CB56821A-208A-47A8-88CE-9F7A98514B81}"/>
                </a:ext>
              </a:extLst>
            </p:cNvPr>
            <p:cNvSpPr txBox="1"/>
            <p:nvPr/>
          </p:nvSpPr>
          <p:spPr>
            <a:xfrm>
              <a:off x="1536078" y="5125158"/>
              <a:ext cx="968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12121"/>
                  </a:solidFill>
                  <a:ea typeface="+mn-lt"/>
                  <a:cs typeface="+mn-lt"/>
                </a:rPr>
                <a:t>2.69%</a:t>
              </a:r>
              <a:endParaRPr lang="en-US" b="1">
                <a:solidFill>
                  <a:srgbClr val="212121"/>
                </a:solidFill>
                <a:cs typeface="Calibri"/>
              </a:endParaRPr>
            </a:p>
          </p:txBody>
        </p:sp>
      </p:grpSp>
      <p:pic>
        <p:nvPicPr>
          <p:cNvPr id="38" name="Picture 4">
            <a:extLst>
              <a:ext uri="{FF2B5EF4-FFF2-40B4-BE49-F238E27FC236}">
                <a16:creationId xmlns:a16="http://schemas.microsoft.com/office/drawing/2014/main" id="{574E36DD-3069-9C43-6418-C98951DE8897}"/>
              </a:ext>
            </a:extLst>
          </p:cNvPr>
          <p:cNvPicPr>
            <a:picLocks noChangeAspect="1" noChangeArrowheads="1"/>
          </p:cNvPicPr>
          <p:nvPr/>
        </p:nvPicPr>
        <p:blipFill>
          <a:blip r:embed="rId5"/>
          <a:srcRect/>
          <a:stretch/>
        </p:blipFill>
        <p:spPr bwMode="auto">
          <a:xfrm>
            <a:off x="6789744" y="2012350"/>
            <a:ext cx="4584507" cy="2461156"/>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E41F716C-6FD0-34DE-1E4C-CD9A9A986234}"/>
              </a:ext>
            </a:extLst>
          </p:cNvPr>
          <p:cNvGrpSpPr/>
          <p:nvPr/>
        </p:nvGrpSpPr>
        <p:grpSpPr>
          <a:xfrm>
            <a:off x="7325363" y="4639059"/>
            <a:ext cx="1746003" cy="761338"/>
            <a:chOff x="1159932" y="4736733"/>
            <a:chExt cx="1746003" cy="761338"/>
          </a:xfrm>
        </p:grpSpPr>
        <p:sp>
          <p:nvSpPr>
            <p:cNvPr id="40" name="Rectangle 39">
              <a:extLst>
                <a:ext uri="{FF2B5EF4-FFF2-40B4-BE49-F238E27FC236}">
                  <a16:creationId xmlns:a16="http://schemas.microsoft.com/office/drawing/2014/main" id="{E41B8D6B-E72D-2BBA-4184-A154DDA56795}"/>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B1810B"/>
                </a:solidFill>
              </a:endParaRPr>
            </a:p>
          </p:txBody>
        </p:sp>
        <p:pic>
          <p:nvPicPr>
            <p:cNvPr id="41" name="Graphic 40" descr="Single gear with solid fill">
              <a:extLst>
                <a:ext uri="{FF2B5EF4-FFF2-40B4-BE49-F238E27FC236}">
                  <a16:creationId xmlns:a16="http://schemas.microsoft.com/office/drawing/2014/main" id="{42327BEB-F373-7C65-FD0A-48C2552514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42" name="TextBox 41">
              <a:extLst>
                <a:ext uri="{FF2B5EF4-FFF2-40B4-BE49-F238E27FC236}">
                  <a16:creationId xmlns:a16="http://schemas.microsoft.com/office/drawing/2014/main" id="{10BE2239-F097-BEB0-C4B8-359A3B4F1F5F}"/>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B1810B"/>
                  </a:solidFill>
                  <a:cs typeface="Calibri"/>
                </a:rPr>
                <a:t>RMSE</a:t>
              </a:r>
              <a:endParaRPr lang="en-US">
                <a:solidFill>
                  <a:srgbClr val="B1810B"/>
                </a:solidFill>
                <a:ea typeface="Calibri"/>
                <a:cs typeface="Calibri"/>
              </a:endParaRPr>
            </a:p>
          </p:txBody>
        </p:sp>
        <p:cxnSp>
          <p:nvCxnSpPr>
            <p:cNvPr id="43" name="Straight Arrow Connector 42">
              <a:extLst>
                <a:ext uri="{FF2B5EF4-FFF2-40B4-BE49-F238E27FC236}">
                  <a16:creationId xmlns:a16="http://schemas.microsoft.com/office/drawing/2014/main" id="{A0067ED8-D7B1-110E-75FE-814BB035557A}"/>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174D365-633A-5A2F-E8D3-C6267B324B1C}"/>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B1810B"/>
                  </a:solidFill>
                  <a:ea typeface="+mn-lt"/>
                  <a:cs typeface="+mn-lt"/>
                </a:rPr>
                <a:t>0.0015</a:t>
              </a:r>
              <a:endParaRPr lang="en-US" b="1">
                <a:solidFill>
                  <a:srgbClr val="B1810B"/>
                </a:solidFill>
                <a:cs typeface="Calibri"/>
              </a:endParaRPr>
            </a:p>
          </p:txBody>
        </p:sp>
      </p:grpSp>
      <p:grpSp>
        <p:nvGrpSpPr>
          <p:cNvPr id="45" name="Group 44">
            <a:extLst>
              <a:ext uri="{FF2B5EF4-FFF2-40B4-BE49-F238E27FC236}">
                <a16:creationId xmlns:a16="http://schemas.microsoft.com/office/drawing/2014/main" id="{FA936BDC-3418-516D-A8DD-0FED8ED53DAD}"/>
              </a:ext>
            </a:extLst>
          </p:cNvPr>
          <p:cNvGrpSpPr/>
          <p:nvPr/>
        </p:nvGrpSpPr>
        <p:grpSpPr>
          <a:xfrm>
            <a:off x="9378657" y="4630628"/>
            <a:ext cx="1746003" cy="761338"/>
            <a:chOff x="1159932" y="4736733"/>
            <a:chExt cx="1746003" cy="761338"/>
          </a:xfrm>
        </p:grpSpPr>
        <p:sp>
          <p:nvSpPr>
            <p:cNvPr id="46" name="Rectangle 45">
              <a:extLst>
                <a:ext uri="{FF2B5EF4-FFF2-40B4-BE49-F238E27FC236}">
                  <a16:creationId xmlns:a16="http://schemas.microsoft.com/office/drawing/2014/main" id="{42650B1C-4422-8ED3-37B8-96B20ADC7733}"/>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B1810B"/>
                </a:solidFill>
              </a:endParaRPr>
            </a:p>
          </p:txBody>
        </p:sp>
        <p:pic>
          <p:nvPicPr>
            <p:cNvPr id="47" name="Graphic 46" descr="Single gear with solid fill">
              <a:extLst>
                <a:ext uri="{FF2B5EF4-FFF2-40B4-BE49-F238E27FC236}">
                  <a16:creationId xmlns:a16="http://schemas.microsoft.com/office/drawing/2014/main" id="{A6BE4F09-E392-020D-CF76-8FBF8AB6C5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48" name="TextBox 47">
              <a:extLst>
                <a:ext uri="{FF2B5EF4-FFF2-40B4-BE49-F238E27FC236}">
                  <a16:creationId xmlns:a16="http://schemas.microsoft.com/office/drawing/2014/main" id="{3988739E-721A-1DC5-5129-DC175A852BF0}"/>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B1810B"/>
                  </a:solidFill>
                  <a:cs typeface="Calibri"/>
                </a:rPr>
                <a:t>MAPE</a:t>
              </a:r>
              <a:endParaRPr lang="en-US">
                <a:solidFill>
                  <a:srgbClr val="B1810B"/>
                </a:solidFill>
                <a:ea typeface="Calibri"/>
                <a:cs typeface="Calibri"/>
              </a:endParaRPr>
            </a:p>
          </p:txBody>
        </p:sp>
        <p:cxnSp>
          <p:nvCxnSpPr>
            <p:cNvPr id="49" name="Straight Arrow Connector 48">
              <a:extLst>
                <a:ext uri="{FF2B5EF4-FFF2-40B4-BE49-F238E27FC236}">
                  <a16:creationId xmlns:a16="http://schemas.microsoft.com/office/drawing/2014/main" id="{6CC22FE6-BBC3-7209-765B-1CC26F5E8D0C}"/>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AE755F06-0660-A3B3-C32F-36E6A2B1463A}"/>
                </a:ext>
              </a:extLst>
            </p:cNvPr>
            <p:cNvSpPr txBox="1"/>
            <p:nvPr/>
          </p:nvSpPr>
          <p:spPr>
            <a:xfrm>
              <a:off x="1479871" y="5125158"/>
              <a:ext cx="1087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B1810B"/>
                  </a:solidFill>
                  <a:ea typeface="+mn-lt"/>
                  <a:cs typeface="+mn-lt"/>
                </a:rPr>
                <a:t>2.43%</a:t>
              </a:r>
              <a:endParaRPr lang="en-US" b="1">
                <a:solidFill>
                  <a:srgbClr val="B1810B"/>
                </a:solidFill>
                <a:cs typeface="Calibri"/>
              </a:endParaRPr>
            </a:p>
          </p:txBody>
        </p:sp>
      </p:grpSp>
      <p:sp>
        <p:nvSpPr>
          <p:cNvPr id="4" name="Rectangle 3">
            <a:extLst>
              <a:ext uri="{FF2B5EF4-FFF2-40B4-BE49-F238E27FC236}">
                <a16:creationId xmlns:a16="http://schemas.microsoft.com/office/drawing/2014/main" id="{21E118C3-2672-59EC-555F-441347761F1D}"/>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3047458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04C7-FE13-99A0-4101-35F721B54D78}"/>
              </a:ext>
            </a:extLst>
          </p:cNvPr>
          <p:cNvSpPr>
            <a:spLocks noGrp="1"/>
          </p:cNvSpPr>
          <p:nvPr>
            <p:ph type="ctrTitle"/>
          </p:nvPr>
        </p:nvSpPr>
        <p:spPr/>
        <p:txBody>
          <a:bodyPr/>
          <a:lstStyle/>
          <a:p>
            <a:r>
              <a:rPr lang="en-TW"/>
              <a:t>$/UOM – Material Group </a:t>
            </a:r>
          </a:p>
        </p:txBody>
      </p:sp>
      <p:sp>
        <p:nvSpPr>
          <p:cNvPr id="3" name="Subtitle 2">
            <a:extLst>
              <a:ext uri="{FF2B5EF4-FFF2-40B4-BE49-F238E27FC236}">
                <a16:creationId xmlns:a16="http://schemas.microsoft.com/office/drawing/2014/main" id="{D2ABA13C-A317-0125-401B-58B2F9DEE007}"/>
              </a:ext>
            </a:extLst>
          </p:cNvPr>
          <p:cNvSpPr>
            <a:spLocks noGrp="1"/>
          </p:cNvSpPr>
          <p:nvPr>
            <p:ph type="subTitle" idx="1"/>
          </p:nvPr>
        </p:nvSpPr>
        <p:spPr/>
        <p:txBody>
          <a:bodyPr/>
          <a:lstStyle/>
          <a:p>
            <a:r>
              <a:rPr lang="en-TW"/>
              <a:t>Model: </a:t>
            </a:r>
            <a:r>
              <a:rPr lang="en-US"/>
              <a:t>ARIMA,</a:t>
            </a:r>
            <a:r>
              <a:rPr lang="en-TW">
                <a:solidFill>
                  <a:schemeClr val="accent1"/>
                </a:solidFill>
              </a:rPr>
              <a:t>VMD-ARIMA</a:t>
            </a:r>
            <a:r>
              <a:rPr lang="en-TW"/>
              <a:t>, LSTM, GRU</a:t>
            </a:r>
          </a:p>
        </p:txBody>
      </p:sp>
      <p:sp>
        <p:nvSpPr>
          <p:cNvPr id="5" name="Date Placeholder 4">
            <a:extLst>
              <a:ext uri="{FF2B5EF4-FFF2-40B4-BE49-F238E27FC236}">
                <a16:creationId xmlns:a16="http://schemas.microsoft.com/office/drawing/2014/main" id="{225AB825-3EF9-B0FB-D4F7-6EF166597266}"/>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EA89475D-E0FB-BBBE-FF59-F530099D7D3C}"/>
              </a:ext>
            </a:extLst>
          </p:cNvPr>
          <p:cNvSpPr>
            <a:spLocks noGrp="1"/>
          </p:cNvSpPr>
          <p:nvPr>
            <p:ph type="sldNum" sz="quarter" idx="12"/>
          </p:nvPr>
        </p:nvSpPr>
        <p:spPr/>
        <p:txBody>
          <a:bodyPr/>
          <a:lstStyle/>
          <a:p>
            <a:fld id="{8A7A6979-0714-4377-B894-6BE4C2D6E202}" type="slidenum">
              <a:rPr lang="en-US" smtClean="0"/>
              <a:pPr/>
              <a:t>23</a:t>
            </a:fld>
            <a:endParaRPr lang="en-US"/>
          </a:p>
        </p:txBody>
      </p:sp>
      <p:sp>
        <p:nvSpPr>
          <p:cNvPr id="7" name="Subtitle 2">
            <a:extLst>
              <a:ext uri="{FF2B5EF4-FFF2-40B4-BE49-F238E27FC236}">
                <a16:creationId xmlns:a16="http://schemas.microsoft.com/office/drawing/2014/main" id="{879956E6-1FDD-C8A5-B23B-175D62321D93}"/>
              </a:ext>
            </a:extLst>
          </p:cNvPr>
          <p:cNvSpPr txBox="1">
            <a:spLocks/>
          </p:cNvSpPr>
          <p:nvPr/>
        </p:nvSpPr>
        <p:spPr>
          <a:xfrm>
            <a:off x="2101509" y="1673389"/>
            <a:ext cx="7988982" cy="2769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1800" b="1" i="0" kern="1200" baseline="0">
                <a:solidFill>
                  <a:schemeClr val="accent2"/>
                </a:solidFill>
                <a:latin typeface="Franklin Gothic Book" panose="020B05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baseline="0">
                <a:solidFill>
                  <a:schemeClr val="tx1">
                    <a:lumMod val="85000"/>
                    <a:lumOff val="15000"/>
                  </a:schemeClr>
                </a:solidFill>
                <a:latin typeface="Franklin Gothic Book" panose="020B05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baseline="0">
                <a:solidFill>
                  <a:schemeClr val="tx1">
                    <a:lumMod val="85000"/>
                    <a:lumOff val="15000"/>
                  </a:schemeClr>
                </a:solidFill>
                <a:latin typeface="Franklin Gothic Book" panose="020B05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lumMod val="85000"/>
                    <a:lumOff val="15000"/>
                  </a:schemeClr>
                </a:solidFill>
                <a:latin typeface="Franklin Gothic Book" panose="020B05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TW"/>
              <a:t>Data: Monthly maximum, minimum, average of the whole material group  </a:t>
            </a:r>
          </a:p>
        </p:txBody>
      </p:sp>
      <p:pic>
        <p:nvPicPr>
          <p:cNvPr id="1028" name="Picture 4">
            <a:extLst>
              <a:ext uri="{FF2B5EF4-FFF2-40B4-BE49-F238E27FC236}">
                <a16:creationId xmlns:a16="http://schemas.microsoft.com/office/drawing/2014/main" id="{4D494DF3-9789-754D-9597-976432A19126}"/>
              </a:ext>
            </a:extLst>
          </p:cNvPr>
          <p:cNvPicPr>
            <a:picLocks noChangeAspect="1" noChangeArrowheads="1"/>
          </p:cNvPicPr>
          <p:nvPr/>
        </p:nvPicPr>
        <p:blipFill>
          <a:blip r:embed="rId2"/>
          <a:srcRect/>
          <a:stretch/>
        </p:blipFill>
        <p:spPr bwMode="auto">
          <a:xfrm>
            <a:off x="1900224" y="2001611"/>
            <a:ext cx="4584586" cy="248331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4D7701B0-BFB8-CA7F-5A3E-CFA27F2F2EB2}"/>
              </a:ext>
            </a:extLst>
          </p:cNvPr>
          <p:cNvGrpSpPr/>
          <p:nvPr/>
        </p:nvGrpSpPr>
        <p:grpSpPr>
          <a:xfrm>
            <a:off x="2422142" y="4635289"/>
            <a:ext cx="1746003" cy="761338"/>
            <a:chOff x="1159932" y="4736733"/>
            <a:chExt cx="1746003" cy="761338"/>
          </a:xfrm>
        </p:grpSpPr>
        <p:sp>
          <p:nvSpPr>
            <p:cNvPr id="27" name="Rectangle 26">
              <a:extLst>
                <a:ext uri="{FF2B5EF4-FFF2-40B4-BE49-F238E27FC236}">
                  <a16:creationId xmlns:a16="http://schemas.microsoft.com/office/drawing/2014/main" id="{22090839-BA9A-1D8A-3EAD-8F3E0093C676}"/>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Single gear with solid fill">
              <a:extLst>
                <a:ext uri="{FF2B5EF4-FFF2-40B4-BE49-F238E27FC236}">
                  <a16:creationId xmlns:a16="http://schemas.microsoft.com/office/drawing/2014/main" id="{5C7B21DA-6857-477D-2C38-8322997900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29" name="TextBox 28">
              <a:extLst>
                <a:ext uri="{FF2B5EF4-FFF2-40B4-BE49-F238E27FC236}">
                  <a16:creationId xmlns:a16="http://schemas.microsoft.com/office/drawing/2014/main" id="{2957C422-5091-B881-52F4-7B0BBBCC6DBE}"/>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RMSE</a:t>
              </a:r>
              <a:endParaRPr lang="en-US">
                <a:ea typeface="Calibri"/>
                <a:cs typeface="Calibri"/>
              </a:endParaRPr>
            </a:p>
          </p:txBody>
        </p:sp>
        <p:cxnSp>
          <p:nvCxnSpPr>
            <p:cNvPr id="30" name="Straight Arrow Connector 29">
              <a:extLst>
                <a:ext uri="{FF2B5EF4-FFF2-40B4-BE49-F238E27FC236}">
                  <a16:creationId xmlns:a16="http://schemas.microsoft.com/office/drawing/2014/main" id="{9EACC88C-3517-8704-4FB5-A6F87A071B89}"/>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8F2DFDB-9769-C8DC-62C9-24F9ECE5FE31}"/>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212121"/>
                  </a:solidFill>
                  <a:ea typeface="+mn-lt"/>
                  <a:cs typeface="+mn-lt"/>
                </a:rPr>
                <a:t>0.0379</a:t>
              </a:r>
              <a:endParaRPr lang="en-US" b="1">
                <a:solidFill>
                  <a:srgbClr val="212121"/>
                </a:solidFill>
                <a:cs typeface="Calibri"/>
              </a:endParaRPr>
            </a:p>
          </p:txBody>
        </p:sp>
      </p:grpSp>
      <p:grpSp>
        <p:nvGrpSpPr>
          <p:cNvPr id="32" name="Group 31">
            <a:extLst>
              <a:ext uri="{FF2B5EF4-FFF2-40B4-BE49-F238E27FC236}">
                <a16:creationId xmlns:a16="http://schemas.microsoft.com/office/drawing/2014/main" id="{CC40CEE1-3DDA-816F-7F29-C52D11C75BBB}"/>
              </a:ext>
            </a:extLst>
          </p:cNvPr>
          <p:cNvGrpSpPr/>
          <p:nvPr/>
        </p:nvGrpSpPr>
        <p:grpSpPr>
          <a:xfrm>
            <a:off x="4475436" y="4635289"/>
            <a:ext cx="1746003" cy="761338"/>
            <a:chOff x="1159932" y="4736733"/>
            <a:chExt cx="1746003" cy="761338"/>
          </a:xfrm>
        </p:grpSpPr>
        <p:sp>
          <p:nvSpPr>
            <p:cNvPr id="33" name="Rectangle 32">
              <a:extLst>
                <a:ext uri="{FF2B5EF4-FFF2-40B4-BE49-F238E27FC236}">
                  <a16:creationId xmlns:a16="http://schemas.microsoft.com/office/drawing/2014/main" id="{B6B2B0E3-2019-D162-BB18-F470D0A72DE1}"/>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Graphic 33" descr="Single gear with solid fill">
              <a:extLst>
                <a:ext uri="{FF2B5EF4-FFF2-40B4-BE49-F238E27FC236}">
                  <a16:creationId xmlns:a16="http://schemas.microsoft.com/office/drawing/2014/main" id="{8FA81863-A755-0C11-78CF-87311B6837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35" name="TextBox 34">
              <a:extLst>
                <a:ext uri="{FF2B5EF4-FFF2-40B4-BE49-F238E27FC236}">
                  <a16:creationId xmlns:a16="http://schemas.microsoft.com/office/drawing/2014/main" id="{841F7BA0-498C-9D97-DE34-2A6210AA3A73}"/>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MAPE</a:t>
              </a:r>
              <a:endParaRPr lang="en-US">
                <a:ea typeface="Calibri"/>
                <a:cs typeface="Calibri"/>
              </a:endParaRPr>
            </a:p>
          </p:txBody>
        </p:sp>
        <p:cxnSp>
          <p:nvCxnSpPr>
            <p:cNvPr id="36" name="Straight Arrow Connector 35">
              <a:extLst>
                <a:ext uri="{FF2B5EF4-FFF2-40B4-BE49-F238E27FC236}">
                  <a16:creationId xmlns:a16="http://schemas.microsoft.com/office/drawing/2014/main" id="{7C2B1A3E-656A-98D8-27D8-B37EC41815A4}"/>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CB56821A-208A-47A8-88CE-9F7A98514B81}"/>
                </a:ext>
              </a:extLst>
            </p:cNvPr>
            <p:cNvSpPr txBox="1"/>
            <p:nvPr/>
          </p:nvSpPr>
          <p:spPr>
            <a:xfrm>
              <a:off x="1536078" y="5125158"/>
              <a:ext cx="9686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12121"/>
                  </a:solidFill>
                  <a:ea typeface="+mn-lt"/>
                  <a:cs typeface="+mn-lt"/>
                </a:rPr>
                <a:t>6.73%</a:t>
              </a:r>
              <a:endParaRPr lang="en-US" b="1">
                <a:solidFill>
                  <a:srgbClr val="212121"/>
                </a:solidFill>
                <a:cs typeface="Calibri"/>
              </a:endParaRPr>
            </a:p>
          </p:txBody>
        </p:sp>
      </p:grpSp>
      <p:pic>
        <p:nvPicPr>
          <p:cNvPr id="38" name="Picture 4">
            <a:extLst>
              <a:ext uri="{FF2B5EF4-FFF2-40B4-BE49-F238E27FC236}">
                <a16:creationId xmlns:a16="http://schemas.microsoft.com/office/drawing/2014/main" id="{574E36DD-3069-9C43-6418-C98951DE8897}"/>
              </a:ext>
            </a:extLst>
          </p:cNvPr>
          <p:cNvPicPr>
            <a:picLocks noChangeAspect="1" noChangeArrowheads="1"/>
          </p:cNvPicPr>
          <p:nvPr/>
        </p:nvPicPr>
        <p:blipFill>
          <a:blip r:embed="rId5"/>
          <a:srcRect/>
          <a:stretch/>
        </p:blipFill>
        <p:spPr bwMode="auto">
          <a:xfrm>
            <a:off x="6789744" y="2000928"/>
            <a:ext cx="4584507" cy="248400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E41F716C-6FD0-34DE-1E4C-CD9A9A986234}"/>
              </a:ext>
            </a:extLst>
          </p:cNvPr>
          <p:cNvGrpSpPr/>
          <p:nvPr/>
        </p:nvGrpSpPr>
        <p:grpSpPr>
          <a:xfrm>
            <a:off x="7325363" y="4639059"/>
            <a:ext cx="1746003" cy="761338"/>
            <a:chOff x="1159932" y="4736733"/>
            <a:chExt cx="1746003" cy="761338"/>
          </a:xfrm>
        </p:grpSpPr>
        <p:sp>
          <p:nvSpPr>
            <p:cNvPr id="40" name="Rectangle 39">
              <a:extLst>
                <a:ext uri="{FF2B5EF4-FFF2-40B4-BE49-F238E27FC236}">
                  <a16:creationId xmlns:a16="http://schemas.microsoft.com/office/drawing/2014/main" id="{E41B8D6B-E72D-2BBA-4184-A154DDA56795}"/>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0" descr="Single gear with solid fill">
              <a:extLst>
                <a:ext uri="{FF2B5EF4-FFF2-40B4-BE49-F238E27FC236}">
                  <a16:creationId xmlns:a16="http://schemas.microsoft.com/office/drawing/2014/main" id="{42327BEB-F373-7C65-FD0A-48C2552514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42" name="TextBox 41">
              <a:extLst>
                <a:ext uri="{FF2B5EF4-FFF2-40B4-BE49-F238E27FC236}">
                  <a16:creationId xmlns:a16="http://schemas.microsoft.com/office/drawing/2014/main" id="{10BE2239-F097-BEB0-C4B8-359A3B4F1F5F}"/>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RMSE</a:t>
              </a:r>
              <a:endParaRPr lang="en-US">
                <a:ea typeface="Calibri"/>
                <a:cs typeface="Calibri"/>
              </a:endParaRPr>
            </a:p>
          </p:txBody>
        </p:sp>
        <p:cxnSp>
          <p:nvCxnSpPr>
            <p:cNvPr id="43" name="Straight Arrow Connector 42">
              <a:extLst>
                <a:ext uri="{FF2B5EF4-FFF2-40B4-BE49-F238E27FC236}">
                  <a16:creationId xmlns:a16="http://schemas.microsoft.com/office/drawing/2014/main" id="{A0067ED8-D7B1-110E-75FE-814BB035557A}"/>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174D365-633A-5A2F-E8D3-C6267B324B1C}"/>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212121"/>
                  </a:solidFill>
                  <a:ea typeface="+mn-lt"/>
                  <a:cs typeface="+mn-lt"/>
                </a:rPr>
                <a:t>0.0529</a:t>
              </a:r>
              <a:endParaRPr lang="en-US" b="1">
                <a:solidFill>
                  <a:srgbClr val="212121"/>
                </a:solidFill>
                <a:cs typeface="Calibri"/>
              </a:endParaRPr>
            </a:p>
          </p:txBody>
        </p:sp>
      </p:grpSp>
      <p:grpSp>
        <p:nvGrpSpPr>
          <p:cNvPr id="45" name="Group 44">
            <a:extLst>
              <a:ext uri="{FF2B5EF4-FFF2-40B4-BE49-F238E27FC236}">
                <a16:creationId xmlns:a16="http://schemas.microsoft.com/office/drawing/2014/main" id="{FA936BDC-3418-516D-A8DD-0FED8ED53DAD}"/>
              </a:ext>
            </a:extLst>
          </p:cNvPr>
          <p:cNvGrpSpPr/>
          <p:nvPr/>
        </p:nvGrpSpPr>
        <p:grpSpPr>
          <a:xfrm>
            <a:off x="9378657" y="4630628"/>
            <a:ext cx="1746003" cy="761338"/>
            <a:chOff x="1159932" y="4736733"/>
            <a:chExt cx="1746003" cy="761338"/>
          </a:xfrm>
        </p:grpSpPr>
        <p:sp>
          <p:nvSpPr>
            <p:cNvPr id="46" name="Rectangle 45">
              <a:extLst>
                <a:ext uri="{FF2B5EF4-FFF2-40B4-BE49-F238E27FC236}">
                  <a16:creationId xmlns:a16="http://schemas.microsoft.com/office/drawing/2014/main" id="{42650B1C-4422-8ED3-37B8-96B20ADC7733}"/>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Graphic 46" descr="Single gear with solid fill">
              <a:extLst>
                <a:ext uri="{FF2B5EF4-FFF2-40B4-BE49-F238E27FC236}">
                  <a16:creationId xmlns:a16="http://schemas.microsoft.com/office/drawing/2014/main" id="{A6BE4F09-E392-020D-CF76-8FBF8AB6C5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93371" y="4752741"/>
              <a:ext cx="360000" cy="360000"/>
            </a:xfrm>
            <a:prstGeom prst="rect">
              <a:avLst/>
            </a:prstGeom>
          </p:spPr>
        </p:pic>
        <p:sp>
          <p:nvSpPr>
            <p:cNvPr id="48" name="TextBox 47">
              <a:extLst>
                <a:ext uri="{FF2B5EF4-FFF2-40B4-BE49-F238E27FC236}">
                  <a16:creationId xmlns:a16="http://schemas.microsoft.com/office/drawing/2014/main" id="{3988739E-721A-1DC5-5129-DC175A852BF0}"/>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MAPE</a:t>
              </a:r>
              <a:endParaRPr lang="en-US">
                <a:ea typeface="Calibri"/>
                <a:cs typeface="Calibri"/>
              </a:endParaRPr>
            </a:p>
          </p:txBody>
        </p:sp>
        <p:cxnSp>
          <p:nvCxnSpPr>
            <p:cNvPr id="49" name="Straight Arrow Connector 48">
              <a:extLst>
                <a:ext uri="{FF2B5EF4-FFF2-40B4-BE49-F238E27FC236}">
                  <a16:creationId xmlns:a16="http://schemas.microsoft.com/office/drawing/2014/main" id="{6CC22FE6-BBC3-7209-765B-1CC26F5E8D0C}"/>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AE755F06-0660-A3B3-C32F-36E6A2B1463A}"/>
                </a:ext>
              </a:extLst>
            </p:cNvPr>
            <p:cNvSpPr txBox="1"/>
            <p:nvPr/>
          </p:nvSpPr>
          <p:spPr>
            <a:xfrm>
              <a:off x="1479871" y="5125158"/>
              <a:ext cx="1087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12121"/>
                  </a:solidFill>
                  <a:ea typeface="+mn-lt"/>
                  <a:cs typeface="+mn-lt"/>
                </a:rPr>
                <a:t>9.92%</a:t>
              </a:r>
              <a:endParaRPr lang="en-US" b="1">
                <a:solidFill>
                  <a:srgbClr val="212121"/>
                </a:solidFill>
                <a:cs typeface="Calibri"/>
              </a:endParaRPr>
            </a:p>
          </p:txBody>
        </p:sp>
      </p:grpSp>
      <p:sp>
        <p:nvSpPr>
          <p:cNvPr id="4" name="Rectangle 3">
            <a:extLst>
              <a:ext uri="{FF2B5EF4-FFF2-40B4-BE49-F238E27FC236}">
                <a16:creationId xmlns:a16="http://schemas.microsoft.com/office/drawing/2014/main" id="{3966C16F-4D8B-6882-B1D8-0A64F3AD2C92}"/>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3793597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1D963-A44C-A3F8-B36C-B98B53DEBDD8}"/>
              </a:ext>
            </a:extLst>
          </p:cNvPr>
          <p:cNvSpPr>
            <a:spLocks noGrp="1"/>
          </p:cNvSpPr>
          <p:nvPr>
            <p:ph type="ctrTitle"/>
          </p:nvPr>
        </p:nvSpPr>
        <p:spPr/>
        <p:txBody>
          <a:bodyPr/>
          <a:lstStyle/>
          <a:p>
            <a:r>
              <a:rPr lang="en-TW"/>
              <a:t>$/UOM – Material Group </a:t>
            </a:r>
            <a:endParaRPr lang="en-US"/>
          </a:p>
        </p:txBody>
      </p:sp>
      <p:sp>
        <p:nvSpPr>
          <p:cNvPr id="3" name="Subtitle 2">
            <a:extLst>
              <a:ext uri="{FF2B5EF4-FFF2-40B4-BE49-F238E27FC236}">
                <a16:creationId xmlns:a16="http://schemas.microsoft.com/office/drawing/2014/main" id="{B30241C8-4738-F560-1415-D03E1C08BCCE}"/>
              </a:ext>
            </a:extLst>
          </p:cNvPr>
          <p:cNvSpPr>
            <a:spLocks noGrp="1"/>
          </p:cNvSpPr>
          <p:nvPr>
            <p:ph type="subTitle" idx="1"/>
          </p:nvPr>
        </p:nvSpPr>
        <p:spPr/>
        <p:txBody>
          <a:bodyPr/>
          <a:lstStyle/>
          <a:p>
            <a:r>
              <a:rPr lang="en-US"/>
              <a:t>Unstable performance for machine learning approach </a:t>
            </a:r>
          </a:p>
        </p:txBody>
      </p:sp>
      <p:sp>
        <p:nvSpPr>
          <p:cNvPr id="5" name="Date Placeholder 4">
            <a:extLst>
              <a:ext uri="{FF2B5EF4-FFF2-40B4-BE49-F238E27FC236}">
                <a16:creationId xmlns:a16="http://schemas.microsoft.com/office/drawing/2014/main" id="{A8E04F46-99DB-D557-815B-A5D947FC070C}"/>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90C1FBFE-9F6D-4AEB-F06F-30FB025756D7}"/>
              </a:ext>
            </a:extLst>
          </p:cNvPr>
          <p:cNvSpPr>
            <a:spLocks noGrp="1"/>
          </p:cNvSpPr>
          <p:nvPr>
            <p:ph type="sldNum" sz="quarter" idx="12"/>
          </p:nvPr>
        </p:nvSpPr>
        <p:spPr/>
        <p:txBody>
          <a:bodyPr/>
          <a:lstStyle/>
          <a:p>
            <a:fld id="{8A7A6979-0714-4377-B894-6BE4C2D6E202}" type="slidenum">
              <a:rPr lang="en-US" smtClean="0"/>
              <a:pPr/>
              <a:t>24</a:t>
            </a:fld>
            <a:endParaRPr lang="en-US"/>
          </a:p>
        </p:txBody>
      </p:sp>
      <p:graphicFrame>
        <p:nvGraphicFramePr>
          <p:cNvPr id="7" name="Table 6">
            <a:extLst>
              <a:ext uri="{FF2B5EF4-FFF2-40B4-BE49-F238E27FC236}">
                <a16:creationId xmlns:a16="http://schemas.microsoft.com/office/drawing/2014/main" id="{0A162533-2623-5196-CBAF-90BAC7B3B15C}"/>
              </a:ext>
            </a:extLst>
          </p:cNvPr>
          <p:cNvGraphicFramePr>
            <a:graphicFrameLocks noGrp="1"/>
          </p:cNvGraphicFramePr>
          <p:nvPr>
            <p:extLst>
              <p:ext uri="{D42A27DB-BD31-4B8C-83A1-F6EECF244321}">
                <p14:modId xmlns:p14="http://schemas.microsoft.com/office/powerpoint/2010/main" val="23900317"/>
              </p:ext>
            </p:extLst>
          </p:nvPr>
        </p:nvGraphicFramePr>
        <p:xfrm>
          <a:off x="1870012" y="4624561"/>
          <a:ext cx="3118340" cy="1143000"/>
        </p:xfrm>
        <a:graphic>
          <a:graphicData uri="http://schemas.openxmlformats.org/drawingml/2006/table">
            <a:tbl>
              <a:tblPr>
                <a:tableStyleId>{5C22544A-7EE6-4342-B048-85BDC9FD1C3A}</a:tableStyleId>
              </a:tblPr>
              <a:tblGrid>
                <a:gridCol w="779585">
                  <a:extLst>
                    <a:ext uri="{9D8B030D-6E8A-4147-A177-3AD203B41FA5}">
                      <a16:colId xmlns:a16="http://schemas.microsoft.com/office/drawing/2014/main" val="3989021768"/>
                    </a:ext>
                  </a:extLst>
                </a:gridCol>
                <a:gridCol w="779585">
                  <a:extLst>
                    <a:ext uri="{9D8B030D-6E8A-4147-A177-3AD203B41FA5}">
                      <a16:colId xmlns:a16="http://schemas.microsoft.com/office/drawing/2014/main" val="4256009483"/>
                    </a:ext>
                  </a:extLst>
                </a:gridCol>
                <a:gridCol w="779585">
                  <a:extLst>
                    <a:ext uri="{9D8B030D-6E8A-4147-A177-3AD203B41FA5}">
                      <a16:colId xmlns:a16="http://schemas.microsoft.com/office/drawing/2014/main" val="2889790950"/>
                    </a:ext>
                  </a:extLst>
                </a:gridCol>
                <a:gridCol w="779585">
                  <a:extLst>
                    <a:ext uri="{9D8B030D-6E8A-4147-A177-3AD203B41FA5}">
                      <a16:colId xmlns:a16="http://schemas.microsoft.com/office/drawing/2014/main" val="4083968080"/>
                    </a:ext>
                  </a:extLst>
                </a:gridCol>
              </a:tblGrid>
              <a:tr h="190500">
                <a:tc>
                  <a:txBody>
                    <a:bodyPr/>
                    <a:lstStyle/>
                    <a:p>
                      <a:pPr algn="l" fontAlgn="b"/>
                      <a:r>
                        <a:rPr lang="en-US" sz="1100" u="none" strike="noStrike">
                          <a:effectLst/>
                        </a:rPr>
                        <a:t>GRU</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LSTM</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22685315"/>
                  </a:ext>
                </a:extLst>
              </a:tr>
              <a:tr h="190500">
                <a:tc>
                  <a:txBody>
                    <a:bodyPr/>
                    <a:lstStyle/>
                    <a:p>
                      <a:pPr algn="l" fontAlgn="b"/>
                      <a:r>
                        <a:rPr lang="en-US" sz="1100" u="none" strike="noStrike">
                          <a:effectLst/>
                        </a:rPr>
                        <a:t>RMSE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MAPE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RMSE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MAPE</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25545991"/>
                  </a:ext>
                </a:extLst>
              </a:tr>
              <a:tr h="190500">
                <a:tc>
                  <a:txBody>
                    <a:bodyPr/>
                    <a:lstStyle/>
                    <a:p>
                      <a:pPr algn="r" fontAlgn="b"/>
                      <a:r>
                        <a:rPr lang="en-US" sz="1100" u="none" strike="noStrike">
                          <a:effectLst/>
                        </a:rPr>
                        <a:t>0.059468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11.382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0.045439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8.24477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3122700"/>
                  </a:ext>
                </a:extLst>
              </a:tr>
              <a:tr h="190500">
                <a:tc>
                  <a:txBody>
                    <a:bodyPr/>
                    <a:lstStyle/>
                    <a:p>
                      <a:pPr algn="r" fontAlgn="b"/>
                      <a:r>
                        <a:rPr lang="en-US" sz="1100" u="none" strike="noStrike">
                          <a:effectLst/>
                        </a:rPr>
                        <a:t>0.052928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9.8377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0.037499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6.73587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0837949"/>
                  </a:ext>
                </a:extLst>
              </a:tr>
              <a:tr h="190500">
                <a:tc>
                  <a:txBody>
                    <a:bodyPr/>
                    <a:lstStyle/>
                    <a:p>
                      <a:pPr algn="r" fontAlgn="b"/>
                      <a:r>
                        <a:rPr lang="en-US" sz="1100" u="none" strike="noStrike">
                          <a:effectLst/>
                        </a:rPr>
                        <a:t>0.052875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9.927634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0.066675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12.85483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7693943"/>
                  </a:ext>
                </a:extLst>
              </a:tr>
              <a:tr h="190500">
                <a:tc>
                  <a:txBody>
                    <a:bodyPr/>
                    <a:lstStyle/>
                    <a:p>
                      <a:pPr algn="r" fontAlgn="b"/>
                      <a:r>
                        <a:rPr lang="en-US" sz="1100" u="none" strike="noStrike">
                          <a:effectLst/>
                        </a:rPr>
                        <a:t>0.045789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8.374654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0.068783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13.28263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84034738"/>
                  </a:ext>
                </a:extLst>
              </a:tr>
            </a:tbl>
          </a:graphicData>
        </a:graphic>
      </p:graphicFrame>
      <p:pic>
        <p:nvPicPr>
          <p:cNvPr id="8" name="Picture 7">
            <a:extLst>
              <a:ext uri="{FF2B5EF4-FFF2-40B4-BE49-F238E27FC236}">
                <a16:creationId xmlns:a16="http://schemas.microsoft.com/office/drawing/2014/main" id="{B8152738-0389-9920-EBD1-589885C07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8130" y="1799429"/>
            <a:ext cx="4889117" cy="26478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49DDD91B-B199-BFC8-0E87-7E80DDA24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952" y="1799429"/>
            <a:ext cx="4889117" cy="264786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4DA93D7-9490-1D55-82C4-CBA48917C85C}"/>
              </a:ext>
            </a:extLst>
          </p:cNvPr>
          <p:cNvSpPr txBox="1"/>
          <p:nvPr/>
        </p:nvSpPr>
        <p:spPr>
          <a:xfrm>
            <a:off x="5372049" y="4447298"/>
            <a:ext cx="2077239" cy="369332"/>
          </a:xfrm>
          <a:prstGeom prst="rect">
            <a:avLst/>
          </a:prstGeom>
          <a:noFill/>
        </p:spPr>
        <p:txBody>
          <a:bodyPr wrap="square" rtlCol="0">
            <a:spAutoFit/>
          </a:bodyPr>
          <a:lstStyle/>
          <a:p>
            <a:r>
              <a:rPr lang="en-TW" b="1">
                <a:solidFill>
                  <a:schemeClr val="accent1"/>
                </a:solidFill>
              </a:rPr>
              <a:t>Quick Note: </a:t>
            </a:r>
          </a:p>
        </p:txBody>
      </p:sp>
      <p:sp>
        <p:nvSpPr>
          <p:cNvPr id="13" name="TextBox 12">
            <a:extLst>
              <a:ext uri="{FF2B5EF4-FFF2-40B4-BE49-F238E27FC236}">
                <a16:creationId xmlns:a16="http://schemas.microsoft.com/office/drawing/2014/main" id="{06F6C108-50E9-A136-66B5-D0A987538910}"/>
              </a:ext>
            </a:extLst>
          </p:cNvPr>
          <p:cNvSpPr txBox="1"/>
          <p:nvPr/>
        </p:nvSpPr>
        <p:spPr>
          <a:xfrm>
            <a:off x="5487738" y="4940177"/>
            <a:ext cx="5835257" cy="369332"/>
          </a:xfrm>
          <a:prstGeom prst="rect">
            <a:avLst/>
          </a:prstGeom>
          <a:noFill/>
        </p:spPr>
        <p:txBody>
          <a:bodyPr wrap="square" rtlCol="0">
            <a:spAutoFit/>
          </a:bodyPr>
          <a:lstStyle/>
          <a:p>
            <a:pPr marL="285750" indent="-285750">
              <a:buFont typeface="Arial" panose="020B0604020202020204" pitchFamily="34" charset="0"/>
              <a:buChar char="•"/>
            </a:pPr>
            <a:r>
              <a:rPr lang="en-US">
                <a:solidFill>
                  <a:schemeClr val="bg1"/>
                </a:solidFill>
              </a:rPr>
              <a:t>Lack of datapoint and rather flat fluctuation (less noisy)</a:t>
            </a:r>
            <a:endParaRPr lang="en-TW">
              <a:solidFill>
                <a:schemeClr val="bg1"/>
              </a:solidFill>
            </a:endParaRPr>
          </a:p>
        </p:txBody>
      </p:sp>
      <p:sp>
        <p:nvSpPr>
          <p:cNvPr id="4" name="Rectangle 3">
            <a:extLst>
              <a:ext uri="{FF2B5EF4-FFF2-40B4-BE49-F238E27FC236}">
                <a16:creationId xmlns:a16="http://schemas.microsoft.com/office/drawing/2014/main" id="{53ABCED5-91E2-5107-5656-0A290306AF28}"/>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58031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D56C3-2B17-6544-50AD-4A366798DE01}"/>
              </a:ext>
            </a:extLst>
          </p:cNvPr>
          <p:cNvSpPr>
            <a:spLocks noGrp="1"/>
          </p:cNvSpPr>
          <p:nvPr>
            <p:ph type="ctrTitle"/>
          </p:nvPr>
        </p:nvSpPr>
        <p:spPr/>
        <p:txBody>
          <a:bodyPr/>
          <a:lstStyle/>
          <a:p>
            <a:r>
              <a:rPr lang="en-TW"/>
              <a:t>$/UOM – Material Number</a:t>
            </a:r>
          </a:p>
        </p:txBody>
      </p:sp>
      <p:sp>
        <p:nvSpPr>
          <p:cNvPr id="3" name="Subtitle 2">
            <a:extLst>
              <a:ext uri="{FF2B5EF4-FFF2-40B4-BE49-F238E27FC236}">
                <a16:creationId xmlns:a16="http://schemas.microsoft.com/office/drawing/2014/main" id="{22CC41AE-8324-5377-B296-61A01887C721}"/>
              </a:ext>
            </a:extLst>
          </p:cNvPr>
          <p:cNvSpPr>
            <a:spLocks noGrp="1"/>
          </p:cNvSpPr>
          <p:nvPr>
            <p:ph type="subTitle" idx="1"/>
          </p:nvPr>
        </p:nvSpPr>
        <p:spPr/>
        <p:txBody>
          <a:bodyPr/>
          <a:lstStyle/>
          <a:p>
            <a:endParaRPr lang="en-TW"/>
          </a:p>
        </p:txBody>
      </p:sp>
      <p:sp>
        <p:nvSpPr>
          <p:cNvPr id="5" name="Date Placeholder 4">
            <a:extLst>
              <a:ext uri="{FF2B5EF4-FFF2-40B4-BE49-F238E27FC236}">
                <a16:creationId xmlns:a16="http://schemas.microsoft.com/office/drawing/2014/main" id="{677AAC30-3EB6-A4FB-FAA1-23078D6EF1A0}"/>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B53402E0-3C6F-6D63-0C91-B976B4A0E520}"/>
              </a:ext>
            </a:extLst>
          </p:cNvPr>
          <p:cNvSpPr>
            <a:spLocks noGrp="1"/>
          </p:cNvSpPr>
          <p:nvPr>
            <p:ph type="sldNum" sz="quarter" idx="12"/>
          </p:nvPr>
        </p:nvSpPr>
        <p:spPr/>
        <p:txBody>
          <a:bodyPr/>
          <a:lstStyle/>
          <a:p>
            <a:fld id="{8A7A6979-0714-4377-B894-6BE4C2D6E202}" type="slidenum">
              <a:rPr lang="en-US" smtClean="0"/>
              <a:pPr/>
              <a:t>25</a:t>
            </a:fld>
            <a:endParaRPr lang="en-US"/>
          </a:p>
        </p:txBody>
      </p:sp>
      <p:pic>
        <p:nvPicPr>
          <p:cNvPr id="7" name="Picture 6" descr="A screen shot of a graph&#10;&#10;Description automatically generated">
            <a:extLst>
              <a:ext uri="{FF2B5EF4-FFF2-40B4-BE49-F238E27FC236}">
                <a16:creationId xmlns:a16="http://schemas.microsoft.com/office/drawing/2014/main" id="{663B75CC-A54F-64E2-F15B-AB954FDA261D}"/>
              </a:ext>
            </a:extLst>
          </p:cNvPr>
          <p:cNvPicPr>
            <a:picLocks noChangeAspect="1"/>
          </p:cNvPicPr>
          <p:nvPr/>
        </p:nvPicPr>
        <p:blipFill>
          <a:blip r:embed="rId3"/>
          <a:stretch>
            <a:fillRect/>
          </a:stretch>
        </p:blipFill>
        <p:spPr>
          <a:xfrm>
            <a:off x="1683317" y="1252070"/>
            <a:ext cx="4873696" cy="3191873"/>
          </a:xfrm>
          <a:prstGeom prst="rect">
            <a:avLst/>
          </a:prstGeom>
        </p:spPr>
      </p:pic>
      <p:pic>
        <p:nvPicPr>
          <p:cNvPr id="8" name="Picture 7">
            <a:extLst>
              <a:ext uri="{FF2B5EF4-FFF2-40B4-BE49-F238E27FC236}">
                <a16:creationId xmlns:a16="http://schemas.microsoft.com/office/drawing/2014/main" id="{1DA2BA72-0E16-6A10-DA74-B4EAABD67552}"/>
              </a:ext>
            </a:extLst>
          </p:cNvPr>
          <p:cNvPicPr>
            <a:picLocks noChangeAspect="1"/>
          </p:cNvPicPr>
          <p:nvPr/>
        </p:nvPicPr>
        <p:blipFill>
          <a:blip r:embed="rId4"/>
          <a:stretch>
            <a:fillRect/>
          </a:stretch>
        </p:blipFill>
        <p:spPr>
          <a:xfrm>
            <a:off x="6717556" y="1252070"/>
            <a:ext cx="4728420" cy="2998780"/>
          </a:xfrm>
          <a:prstGeom prst="rect">
            <a:avLst/>
          </a:prstGeom>
        </p:spPr>
      </p:pic>
      <p:grpSp>
        <p:nvGrpSpPr>
          <p:cNvPr id="15" name="Group 14">
            <a:extLst>
              <a:ext uri="{FF2B5EF4-FFF2-40B4-BE49-F238E27FC236}">
                <a16:creationId xmlns:a16="http://schemas.microsoft.com/office/drawing/2014/main" id="{9BD56A09-DDCF-C953-AB01-9F0817C52350}"/>
              </a:ext>
            </a:extLst>
          </p:cNvPr>
          <p:cNvGrpSpPr/>
          <p:nvPr/>
        </p:nvGrpSpPr>
        <p:grpSpPr>
          <a:xfrm>
            <a:off x="2129063" y="4518621"/>
            <a:ext cx="1746003" cy="761338"/>
            <a:chOff x="1159932" y="4736733"/>
            <a:chExt cx="1746003" cy="761338"/>
          </a:xfrm>
        </p:grpSpPr>
        <p:sp>
          <p:nvSpPr>
            <p:cNvPr id="10" name="Rectangle 9">
              <a:extLst>
                <a:ext uri="{FF2B5EF4-FFF2-40B4-BE49-F238E27FC236}">
                  <a16:creationId xmlns:a16="http://schemas.microsoft.com/office/drawing/2014/main" id="{14FF1A0A-3E26-09BF-B975-D269CAAFD93F}"/>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Single gear with solid fill">
              <a:extLst>
                <a:ext uri="{FF2B5EF4-FFF2-40B4-BE49-F238E27FC236}">
                  <a16:creationId xmlns:a16="http://schemas.microsoft.com/office/drawing/2014/main" id="{E5565A4B-E6CE-5A72-2B3E-A9FF18A0BB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3371" y="4752741"/>
              <a:ext cx="360000" cy="360000"/>
            </a:xfrm>
            <a:prstGeom prst="rect">
              <a:avLst/>
            </a:prstGeom>
          </p:spPr>
        </p:pic>
        <p:sp>
          <p:nvSpPr>
            <p:cNvPr id="12" name="TextBox 11">
              <a:extLst>
                <a:ext uri="{FF2B5EF4-FFF2-40B4-BE49-F238E27FC236}">
                  <a16:creationId xmlns:a16="http://schemas.microsoft.com/office/drawing/2014/main" id="{80F6C13E-1882-F24E-3234-5103111DE290}"/>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RMSE</a:t>
              </a:r>
              <a:endParaRPr lang="en-US">
                <a:ea typeface="Calibri"/>
                <a:cs typeface="Calibri"/>
              </a:endParaRPr>
            </a:p>
          </p:txBody>
        </p:sp>
        <p:cxnSp>
          <p:nvCxnSpPr>
            <p:cNvPr id="13" name="Straight Arrow Connector 12">
              <a:extLst>
                <a:ext uri="{FF2B5EF4-FFF2-40B4-BE49-F238E27FC236}">
                  <a16:creationId xmlns:a16="http://schemas.microsoft.com/office/drawing/2014/main" id="{EBC45B01-847D-9CD4-5BE2-294CDBC0DF3E}"/>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2377BCF-290A-3EDF-C665-02824BD53E6D}"/>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solidFill>
                    <a:srgbClr val="212121"/>
                  </a:solidFill>
                  <a:ea typeface="+mn-lt"/>
                  <a:cs typeface="+mn-lt"/>
                </a:rPr>
                <a:t>0.0234</a:t>
              </a:r>
              <a:endParaRPr lang="en-US" b="1">
                <a:solidFill>
                  <a:srgbClr val="212121"/>
                </a:solidFill>
                <a:cs typeface="Calibri"/>
              </a:endParaRPr>
            </a:p>
          </p:txBody>
        </p:sp>
      </p:grpSp>
      <p:grpSp>
        <p:nvGrpSpPr>
          <p:cNvPr id="24" name="Group 23">
            <a:extLst>
              <a:ext uri="{FF2B5EF4-FFF2-40B4-BE49-F238E27FC236}">
                <a16:creationId xmlns:a16="http://schemas.microsoft.com/office/drawing/2014/main" id="{7E13D582-7899-48FA-D05E-600A7E48D4F7}"/>
              </a:ext>
            </a:extLst>
          </p:cNvPr>
          <p:cNvGrpSpPr/>
          <p:nvPr/>
        </p:nvGrpSpPr>
        <p:grpSpPr>
          <a:xfrm>
            <a:off x="4517487" y="4518621"/>
            <a:ext cx="1746003" cy="761338"/>
            <a:chOff x="1159932" y="4736733"/>
            <a:chExt cx="1746003" cy="761338"/>
          </a:xfrm>
        </p:grpSpPr>
        <p:sp>
          <p:nvSpPr>
            <p:cNvPr id="19" name="Rectangle 18">
              <a:extLst>
                <a:ext uri="{FF2B5EF4-FFF2-40B4-BE49-F238E27FC236}">
                  <a16:creationId xmlns:a16="http://schemas.microsoft.com/office/drawing/2014/main" id="{D0EC2530-FC3A-4F49-BC8D-710F75D23228}"/>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Single gear with solid fill">
              <a:extLst>
                <a:ext uri="{FF2B5EF4-FFF2-40B4-BE49-F238E27FC236}">
                  <a16:creationId xmlns:a16="http://schemas.microsoft.com/office/drawing/2014/main" id="{1D4314C4-FA23-0393-8803-571D24D671E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3371" y="4752741"/>
              <a:ext cx="360000" cy="360000"/>
            </a:xfrm>
            <a:prstGeom prst="rect">
              <a:avLst/>
            </a:prstGeom>
          </p:spPr>
        </p:pic>
        <p:sp>
          <p:nvSpPr>
            <p:cNvPr id="21" name="TextBox 20">
              <a:extLst>
                <a:ext uri="{FF2B5EF4-FFF2-40B4-BE49-F238E27FC236}">
                  <a16:creationId xmlns:a16="http://schemas.microsoft.com/office/drawing/2014/main" id="{14E2E3DF-A59A-A3DB-A60E-9DF937784888}"/>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MAPE</a:t>
              </a:r>
              <a:endParaRPr lang="en-US">
                <a:ea typeface="Calibri"/>
                <a:cs typeface="Calibri"/>
              </a:endParaRPr>
            </a:p>
          </p:txBody>
        </p:sp>
        <p:cxnSp>
          <p:nvCxnSpPr>
            <p:cNvPr id="22" name="Straight Arrow Connector 21">
              <a:extLst>
                <a:ext uri="{FF2B5EF4-FFF2-40B4-BE49-F238E27FC236}">
                  <a16:creationId xmlns:a16="http://schemas.microsoft.com/office/drawing/2014/main" id="{3C87B34F-43B4-4983-9273-0F3BED6A0394}"/>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A16A7426-4BF6-B259-7740-DBA9AE5347E8}"/>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12121"/>
                  </a:solidFill>
                  <a:ea typeface="+mn-lt"/>
                  <a:cs typeface="+mn-lt"/>
                </a:rPr>
                <a:t>7.60%</a:t>
              </a:r>
              <a:endParaRPr lang="en-US"/>
            </a:p>
          </p:txBody>
        </p:sp>
      </p:grpSp>
      <p:grpSp>
        <p:nvGrpSpPr>
          <p:cNvPr id="25" name="Group 24">
            <a:extLst>
              <a:ext uri="{FF2B5EF4-FFF2-40B4-BE49-F238E27FC236}">
                <a16:creationId xmlns:a16="http://schemas.microsoft.com/office/drawing/2014/main" id="{3C75F06B-D54B-60CA-FA50-B3393731071B}"/>
              </a:ext>
            </a:extLst>
          </p:cNvPr>
          <p:cNvGrpSpPr/>
          <p:nvPr/>
        </p:nvGrpSpPr>
        <p:grpSpPr>
          <a:xfrm>
            <a:off x="8208764" y="4513960"/>
            <a:ext cx="1746003" cy="761338"/>
            <a:chOff x="1159932" y="4736733"/>
            <a:chExt cx="1746003" cy="761338"/>
          </a:xfrm>
        </p:grpSpPr>
        <p:sp>
          <p:nvSpPr>
            <p:cNvPr id="26" name="Rectangle 25">
              <a:extLst>
                <a:ext uri="{FF2B5EF4-FFF2-40B4-BE49-F238E27FC236}">
                  <a16:creationId xmlns:a16="http://schemas.microsoft.com/office/drawing/2014/main" id="{16B79021-F6AE-7FC5-C136-C0E3595F03C1}"/>
                </a:ext>
              </a:extLst>
            </p:cNvPr>
            <p:cNvSpPr/>
            <p:nvPr/>
          </p:nvSpPr>
          <p:spPr>
            <a:xfrm>
              <a:off x="1159932" y="4744274"/>
              <a:ext cx="1746003" cy="75379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Single gear with solid fill">
              <a:extLst>
                <a:ext uri="{FF2B5EF4-FFF2-40B4-BE49-F238E27FC236}">
                  <a16:creationId xmlns:a16="http://schemas.microsoft.com/office/drawing/2014/main" id="{BA5C3105-B25D-DB9A-EC0E-9F18F0B6F1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93371" y="4752741"/>
              <a:ext cx="360000" cy="360000"/>
            </a:xfrm>
            <a:prstGeom prst="rect">
              <a:avLst/>
            </a:prstGeom>
          </p:spPr>
        </p:pic>
        <p:sp>
          <p:nvSpPr>
            <p:cNvPr id="28" name="TextBox 27">
              <a:extLst>
                <a:ext uri="{FF2B5EF4-FFF2-40B4-BE49-F238E27FC236}">
                  <a16:creationId xmlns:a16="http://schemas.microsoft.com/office/drawing/2014/main" id="{99E9A245-5173-63D7-5BA5-255A4A7E55C1}"/>
                </a:ext>
              </a:extLst>
            </p:cNvPr>
            <p:cNvSpPr txBox="1"/>
            <p:nvPr/>
          </p:nvSpPr>
          <p:spPr>
            <a:xfrm>
              <a:off x="1573371" y="4736733"/>
              <a:ext cx="10600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cs typeface="Calibri"/>
                </a:rPr>
                <a:t>MAPE</a:t>
              </a:r>
              <a:endParaRPr lang="en-US">
                <a:ea typeface="Calibri"/>
                <a:cs typeface="Calibri"/>
              </a:endParaRPr>
            </a:p>
          </p:txBody>
        </p:sp>
        <p:cxnSp>
          <p:nvCxnSpPr>
            <p:cNvPr id="29" name="Straight Arrow Connector 28">
              <a:extLst>
                <a:ext uri="{FF2B5EF4-FFF2-40B4-BE49-F238E27FC236}">
                  <a16:creationId xmlns:a16="http://schemas.microsoft.com/office/drawing/2014/main" id="{980A7444-8C62-4A21-831C-1FED60644094}"/>
                </a:ext>
              </a:extLst>
            </p:cNvPr>
            <p:cNvCxnSpPr>
              <a:cxnSpLocks/>
            </p:cNvCxnSpPr>
            <p:nvPr/>
          </p:nvCxnSpPr>
          <p:spPr>
            <a:xfrm flipV="1">
              <a:off x="1315111" y="5088752"/>
              <a:ext cx="1417607" cy="5750"/>
            </a:xfrm>
            <a:prstGeom prst="straightConnector1">
              <a:avLst/>
            </a:prstGeom>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440849CC-0D66-7B21-4E52-21D453F91371}"/>
                </a:ext>
              </a:extLst>
            </p:cNvPr>
            <p:cNvSpPr txBox="1"/>
            <p:nvPr/>
          </p:nvSpPr>
          <p:spPr>
            <a:xfrm>
              <a:off x="1520906" y="5125158"/>
              <a:ext cx="9597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212121"/>
                  </a:solidFill>
                  <a:cs typeface="Calibri"/>
                </a:rPr>
                <a:t>4.55%</a:t>
              </a:r>
            </a:p>
          </p:txBody>
        </p:sp>
      </p:grpSp>
      <p:sp>
        <p:nvSpPr>
          <p:cNvPr id="9" name="TextBox 8">
            <a:extLst>
              <a:ext uri="{FF2B5EF4-FFF2-40B4-BE49-F238E27FC236}">
                <a16:creationId xmlns:a16="http://schemas.microsoft.com/office/drawing/2014/main" id="{713F0683-B11C-99E8-8C0B-34657C640B19}"/>
              </a:ext>
            </a:extLst>
          </p:cNvPr>
          <p:cNvSpPr txBox="1"/>
          <p:nvPr/>
        </p:nvSpPr>
        <p:spPr>
          <a:xfrm>
            <a:off x="169333" y="1478748"/>
            <a:ext cx="324365" cy="3082086"/>
          </a:xfrm>
          <a:prstGeom prst="rect">
            <a:avLst/>
          </a:prstGeom>
          <a:solidFill>
            <a:schemeClr val="accent4"/>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Rectangle 3">
            <a:extLst>
              <a:ext uri="{FF2B5EF4-FFF2-40B4-BE49-F238E27FC236}">
                <a16:creationId xmlns:a16="http://schemas.microsoft.com/office/drawing/2014/main" id="{CFFA8DB2-E5B8-3A7B-E3BF-2A8518F0DDE1}"/>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296580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4F54-E6DE-A835-D4F5-DC22F11B8723}"/>
              </a:ext>
            </a:extLst>
          </p:cNvPr>
          <p:cNvSpPr>
            <a:spLocks noGrp="1"/>
          </p:cNvSpPr>
          <p:nvPr>
            <p:ph type="ctrTitle"/>
          </p:nvPr>
        </p:nvSpPr>
        <p:spPr/>
        <p:txBody>
          <a:bodyPr/>
          <a:lstStyle/>
          <a:p>
            <a:r>
              <a:rPr lang="en-TW"/>
              <a:t>Final Prediction Process Map </a:t>
            </a:r>
          </a:p>
        </p:txBody>
      </p:sp>
      <p:sp>
        <p:nvSpPr>
          <p:cNvPr id="5" name="Date Placeholder 4">
            <a:extLst>
              <a:ext uri="{FF2B5EF4-FFF2-40B4-BE49-F238E27FC236}">
                <a16:creationId xmlns:a16="http://schemas.microsoft.com/office/drawing/2014/main" id="{93E72977-B687-0D84-C742-E91B2DC1EC48}"/>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09566042-C901-5FE3-2E78-7A42848C3515}"/>
              </a:ext>
            </a:extLst>
          </p:cNvPr>
          <p:cNvSpPr>
            <a:spLocks noGrp="1"/>
          </p:cNvSpPr>
          <p:nvPr>
            <p:ph type="sldNum" sz="quarter" idx="12"/>
          </p:nvPr>
        </p:nvSpPr>
        <p:spPr/>
        <p:txBody>
          <a:bodyPr/>
          <a:lstStyle/>
          <a:p>
            <a:fld id="{8A7A6979-0714-4377-B894-6BE4C2D6E202}" type="slidenum">
              <a:rPr lang="en-US" smtClean="0"/>
              <a:pPr/>
              <a:t>26</a:t>
            </a:fld>
            <a:endParaRPr lang="en-US"/>
          </a:p>
        </p:txBody>
      </p:sp>
      <p:sp>
        <p:nvSpPr>
          <p:cNvPr id="7" name="Date Placeholder 4">
            <a:extLst>
              <a:ext uri="{FF2B5EF4-FFF2-40B4-BE49-F238E27FC236}">
                <a16:creationId xmlns:a16="http://schemas.microsoft.com/office/drawing/2014/main" id="{8F762887-45B0-C86E-8DCD-8A5A5DF4E188}"/>
              </a:ext>
            </a:extLst>
          </p:cNvPr>
          <p:cNvSpPr txBox="1">
            <a:spLocks/>
          </p:cNvSpPr>
          <p:nvPr/>
        </p:nvSpPr>
        <p:spPr>
          <a:xfrm>
            <a:off x="8926248" y="6220740"/>
            <a:ext cx="1021891" cy="323968"/>
          </a:xfrm>
          <a:prstGeom prst="rect">
            <a:avLst/>
          </a:prstGeom>
        </p:spPr>
        <p:txBody>
          <a:bodyPr vert="horz" lIns="91440" tIns="45720" rIns="91440" bIns="45720" rtlCol="0" anchor="ctr"/>
          <a:lstStyle>
            <a:defPPr>
              <a:defRPr lang="en-US"/>
            </a:defPPr>
            <a:lvl1pPr marL="0" algn="r" defTabSz="457200" rtl="0" eaLnBrk="1" latinLnBrk="0" hangingPunct="1">
              <a:defRPr sz="1000" b="0" i="0" kern="1200" baseline="0">
                <a:solidFill>
                  <a:schemeClr val="bg1">
                    <a:alpha val="70000"/>
                  </a:schemeClr>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47A9A36-4EB0-BF46-AE48-7CDA251B954B}" type="datetime1">
              <a:rPr lang="en-US" smtClean="0"/>
              <a:pPr/>
              <a:t>5/3/2024</a:t>
            </a:fld>
            <a:endParaRPr lang="en-US"/>
          </a:p>
        </p:txBody>
      </p:sp>
      <p:sp>
        <p:nvSpPr>
          <p:cNvPr id="8" name="Slide Number Placeholder 5">
            <a:extLst>
              <a:ext uri="{FF2B5EF4-FFF2-40B4-BE49-F238E27FC236}">
                <a16:creationId xmlns:a16="http://schemas.microsoft.com/office/drawing/2014/main" id="{8BAA4DFA-7831-7C3D-1447-5B7DD89E9A2B}"/>
              </a:ext>
            </a:extLst>
          </p:cNvPr>
          <p:cNvSpPr txBox="1">
            <a:spLocks/>
          </p:cNvSpPr>
          <p:nvPr/>
        </p:nvSpPr>
        <p:spPr>
          <a:xfrm>
            <a:off x="10096500" y="6200875"/>
            <a:ext cx="487680" cy="365760"/>
          </a:xfrm>
          <a:prstGeom prst="ellipse">
            <a:avLst/>
          </a:prstGeom>
          <a:noFill/>
        </p:spPr>
        <p:txBody>
          <a:bodyPr vert="horz" lIns="18288" tIns="45720" rIns="18288" bIns="45720" rtlCol="0" anchor="ctr">
            <a:noAutofit/>
          </a:bodyPr>
          <a:lstStyle>
            <a:defPPr>
              <a:defRPr lang="en-US"/>
            </a:defPPr>
            <a:lvl1pPr marL="0" algn="ctr" defTabSz="457200" rtl="0" eaLnBrk="1" latinLnBrk="0" hangingPunct="1">
              <a:defRPr sz="1000" b="1" i="0" kern="1200" spc="0" baseline="0">
                <a:solidFill>
                  <a:schemeClr val="bg1"/>
                </a:solidFill>
                <a:latin typeface="Franklin Gothic Book" panose="020B05030201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A7A6979-0714-4377-B894-6BE4C2D6E202}" type="slidenum">
              <a:rPr lang="en-US" smtClean="0"/>
              <a:pPr/>
              <a:t>26</a:t>
            </a:fld>
            <a:endParaRPr lang="en-US"/>
          </a:p>
        </p:txBody>
      </p:sp>
      <p:sp>
        <p:nvSpPr>
          <p:cNvPr id="9" name="TextBox 8">
            <a:extLst>
              <a:ext uri="{FF2B5EF4-FFF2-40B4-BE49-F238E27FC236}">
                <a16:creationId xmlns:a16="http://schemas.microsoft.com/office/drawing/2014/main" id="{BC2959EA-129D-5768-2D3A-73283A7C02B2}"/>
              </a:ext>
            </a:extLst>
          </p:cNvPr>
          <p:cNvSpPr txBox="1"/>
          <p:nvPr/>
        </p:nvSpPr>
        <p:spPr>
          <a:xfrm>
            <a:off x="5234041" y="3911044"/>
            <a:ext cx="1095172"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Prediction</a:t>
            </a:r>
          </a:p>
        </p:txBody>
      </p:sp>
      <p:pic>
        <p:nvPicPr>
          <p:cNvPr id="10" name="Graphic 9" descr="Circles with arrows outline">
            <a:extLst>
              <a:ext uri="{FF2B5EF4-FFF2-40B4-BE49-F238E27FC236}">
                <a16:creationId xmlns:a16="http://schemas.microsoft.com/office/drawing/2014/main" id="{3542C9D1-9BB4-F20E-B473-FA9BBC790DF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68329" y="2943396"/>
            <a:ext cx="914400" cy="914400"/>
          </a:xfrm>
          <a:prstGeom prst="rect">
            <a:avLst/>
          </a:prstGeom>
        </p:spPr>
      </p:pic>
      <p:pic>
        <p:nvPicPr>
          <p:cNvPr id="11" name="Graphic 10" descr="Presentation with pie chart outline">
            <a:extLst>
              <a:ext uri="{FF2B5EF4-FFF2-40B4-BE49-F238E27FC236}">
                <a16:creationId xmlns:a16="http://schemas.microsoft.com/office/drawing/2014/main" id="{811CA30E-5265-1F49-5E88-FBCC527519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4427" y="2943396"/>
            <a:ext cx="914400" cy="914400"/>
          </a:xfrm>
          <a:prstGeom prst="rect">
            <a:avLst/>
          </a:prstGeom>
        </p:spPr>
      </p:pic>
      <p:sp>
        <p:nvSpPr>
          <p:cNvPr id="12" name="TextBox 11">
            <a:extLst>
              <a:ext uri="{FF2B5EF4-FFF2-40B4-BE49-F238E27FC236}">
                <a16:creationId xmlns:a16="http://schemas.microsoft.com/office/drawing/2014/main" id="{E0350A51-D41E-7D12-D7C6-A266D10B4DB7}"/>
              </a:ext>
            </a:extLst>
          </p:cNvPr>
          <p:cNvSpPr txBox="1"/>
          <p:nvPr/>
        </p:nvSpPr>
        <p:spPr>
          <a:xfrm>
            <a:off x="3403404" y="3909173"/>
            <a:ext cx="1244250"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LSTM/GRU</a:t>
            </a:r>
          </a:p>
        </p:txBody>
      </p:sp>
      <p:sp>
        <p:nvSpPr>
          <p:cNvPr id="13" name="Multidocument 12">
            <a:extLst>
              <a:ext uri="{FF2B5EF4-FFF2-40B4-BE49-F238E27FC236}">
                <a16:creationId xmlns:a16="http://schemas.microsoft.com/office/drawing/2014/main" id="{D0C55206-4530-76C7-9729-C8855EF4EA40}"/>
              </a:ext>
            </a:extLst>
          </p:cNvPr>
          <p:cNvSpPr/>
          <p:nvPr/>
        </p:nvSpPr>
        <p:spPr bwMode="auto">
          <a:xfrm>
            <a:off x="2132810" y="3172839"/>
            <a:ext cx="540000" cy="540000"/>
          </a:xfrm>
          <a:prstGeom prst="flowChartMultidocumen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14" name="TextBox 13">
            <a:extLst>
              <a:ext uri="{FF2B5EF4-FFF2-40B4-BE49-F238E27FC236}">
                <a16:creationId xmlns:a16="http://schemas.microsoft.com/office/drawing/2014/main" id="{71C7F72F-4BC3-2E63-6C5F-6573E51B19AB}"/>
              </a:ext>
            </a:extLst>
          </p:cNvPr>
          <p:cNvSpPr txBox="1"/>
          <p:nvPr/>
        </p:nvSpPr>
        <p:spPr>
          <a:xfrm>
            <a:off x="2088461" y="3909173"/>
            <a:ext cx="628698"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Data</a:t>
            </a:r>
          </a:p>
        </p:txBody>
      </p:sp>
      <p:sp>
        <p:nvSpPr>
          <p:cNvPr id="15" name="Rectangle 14">
            <a:extLst>
              <a:ext uri="{FF2B5EF4-FFF2-40B4-BE49-F238E27FC236}">
                <a16:creationId xmlns:a16="http://schemas.microsoft.com/office/drawing/2014/main" id="{A591851B-FE61-CD18-A47C-09CE7D61A7B6}"/>
              </a:ext>
            </a:extLst>
          </p:cNvPr>
          <p:cNvSpPr/>
          <p:nvPr/>
        </p:nvSpPr>
        <p:spPr bwMode="auto">
          <a:xfrm>
            <a:off x="1952555" y="2744516"/>
            <a:ext cx="4555067" cy="1862670"/>
          </a:xfrm>
          <a:prstGeom prst="rect">
            <a:avLst/>
          </a:prstGeom>
          <a:noFill/>
          <a:ln w="12700" cap="flat" cmpd="sng" algn="ctr">
            <a:solidFill>
              <a:srgbClr val="B181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16" name="TextBox 15">
            <a:extLst>
              <a:ext uri="{FF2B5EF4-FFF2-40B4-BE49-F238E27FC236}">
                <a16:creationId xmlns:a16="http://schemas.microsoft.com/office/drawing/2014/main" id="{8EBD36D9-6A08-CBB8-D6CC-5E7F255ADE07}"/>
              </a:ext>
            </a:extLst>
          </p:cNvPr>
          <p:cNvSpPr txBox="1"/>
          <p:nvPr/>
        </p:nvSpPr>
        <p:spPr>
          <a:xfrm>
            <a:off x="2132810" y="2604896"/>
            <a:ext cx="1313180" cy="338554"/>
          </a:xfrm>
          <a:prstGeom prst="rect">
            <a:avLst/>
          </a:prstGeom>
          <a:solidFill>
            <a:schemeClr val="accent4"/>
          </a:solidFill>
        </p:spPr>
        <p:txBody>
          <a:bodyPr wrap="none" rtlCol="0">
            <a:spAutoFit/>
          </a:bodyPr>
          <a:lstStyle/>
          <a:p>
            <a:r>
              <a:rPr lang="en-TW" b="1">
                <a:latin typeface="Arial" panose="020B0604020202020204" pitchFamily="34" charset="0"/>
                <a:cs typeface="Arial" panose="020B0604020202020204" pitchFamily="34" charset="0"/>
              </a:rPr>
              <a:t>Commodity</a:t>
            </a:r>
          </a:p>
        </p:txBody>
      </p:sp>
      <p:cxnSp>
        <p:nvCxnSpPr>
          <p:cNvPr id="17" name="Straight Arrow Connector 16">
            <a:extLst>
              <a:ext uri="{FF2B5EF4-FFF2-40B4-BE49-F238E27FC236}">
                <a16:creationId xmlns:a16="http://schemas.microsoft.com/office/drawing/2014/main" id="{85492ACD-AA15-CF58-CA80-F8A3E939D563}"/>
              </a:ext>
            </a:extLst>
          </p:cNvPr>
          <p:cNvCxnSpPr/>
          <p:nvPr/>
        </p:nvCxnSpPr>
        <p:spPr bwMode="auto">
          <a:xfrm>
            <a:off x="4482729" y="3451227"/>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7BCF0394-4AC0-4CB6-EC80-DE150201EC69}"/>
              </a:ext>
            </a:extLst>
          </p:cNvPr>
          <p:cNvCxnSpPr/>
          <p:nvPr/>
        </p:nvCxnSpPr>
        <p:spPr bwMode="auto">
          <a:xfrm>
            <a:off x="2860171" y="3451227"/>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TextBox 18">
            <a:extLst>
              <a:ext uri="{FF2B5EF4-FFF2-40B4-BE49-F238E27FC236}">
                <a16:creationId xmlns:a16="http://schemas.microsoft.com/office/drawing/2014/main" id="{4551EA61-D1D3-64E3-7C7E-8479F666908C}"/>
              </a:ext>
            </a:extLst>
          </p:cNvPr>
          <p:cNvSpPr txBox="1"/>
          <p:nvPr/>
        </p:nvSpPr>
        <p:spPr>
          <a:xfrm>
            <a:off x="10178574" y="2534956"/>
            <a:ext cx="1095172"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Prediction</a:t>
            </a:r>
          </a:p>
        </p:txBody>
      </p:sp>
      <p:pic>
        <p:nvPicPr>
          <p:cNvPr id="20" name="Graphic 19" descr="Circles with arrows outline">
            <a:extLst>
              <a:ext uri="{FF2B5EF4-FFF2-40B4-BE49-F238E27FC236}">
                <a16:creationId xmlns:a16="http://schemas.microsoft.com/office/drawing/2014/main" id="{8CDF32E0-03B7-D1E9-7588-8E2298C070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2862" y="1567308"/>
            <a:ext cx="914400" cy="914400"/>
          </a:xfrm>
          <a:prstGeom prst="rect">
            <a:avLst/>
          </a:prstGeom>
        </p:spPr>
      </p:pic>
      <p:pic>
        <p:nvPicPr>
          <p:cNvPr id="21" name="Graphic 20" descr="Presentation with pie chart outline">
            <a:extLst>
              <a:ext uri="{FF2B5EF4-FFF2-40B4-BE49-F238E27FC236}">
                <a16:creationId xmlns:a16="http://schemas.microsoft.com/office/drawing/2014/main" id="{66FDC78D-F57A-3440-C80F-C1A3B7E69D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68960" y="1567308"/>
            <a:ext cx="914400" cy="914400"/>
          </a:xfrm>
          <a:prstGeom prst="rect">
            <a:avLst/>
          </a:prstGeom>
        </p:spPr>
      </p:pic>
      <p:sp>
        <p:nvSpPr>
          <p:cNvPr id="22" name="TextBox 21">
            <a:extLst>
              <a:ext uri="{FF2B5EF4-FFF2-40B4-BE49-F238E27FC236}">
                <a16:creationId xmlns:a16="http://schemas.microsoft.com/office/drawing/2014/main" id="{25771F20-C52F-9940-C589-B5F5A1D3FAFE}"/>
              </a:ext>
            </a:extLst>
          </p:cNvPr>
          <p:cNvSpPr txBox="1"/>
          <p:nvPr/>
        </p:nvSpPr>
        <p:spPr>
          <a:xfrm>
            <a:off x="8291032" y="2533085"/>
            <a:ext cx="1358065"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VMD-ARIMA</a:t>
            </a:r>
          </a:p>
        </p:txBody>
      </p:sp>
      <p:sp>
        <p:nvSpPr>
          <p:cNvPr id="23" name="Multidocument 22">
            <a:extLst>
              <a:ext uri="{FF2B5EF4-FFF2-40B4-BE49-F238E27FC236}">
                <a16:creationId xmlns:a16="http://schemas.microsoft.com/office/drawing/2014/main" id="{1DAF1DA9-C5DE-0484-5E96-F3174C7A7B16}"/>
              </a:ext>
            </a:extLst>
          </p:cNvPr>
          <p:cNvSpPr/>
          <p:nvPr/>
        </p:nvSpPr>
        <p:spPr bwMode="auto">
          <a:xfrm>
            <a:off x="7077343" y="1796751"/>
            <a:ext cx="540000" cy="540000"/>
          </a:xfrm>
          <a:prstGeom prst="flowChartMultidocumen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24" name="TextBox 23">
            <a:extLst>
              <a:ext uri="{FF2B5EF4-FFF2-40B4-BE49-F238E27FC236}">
                <a16:creationId xmlns:a16="http://schemas.microsoft.com/office/drawing/2014/main" id="{648E0DDF-6FED-E1F5-D1D2-64E988C15FC8}"/>
              </a:ext>
            </a:extLst>
          </p:cNvPr>
          <p:cNvSpPr txBox="1"/>
          <p:nvPr/>
        </p:nvSpPr>
        <p:spPr>
          <a:xfrm>
            <a:off x="7032994" y="2533085"/>
            <a:ext cx="628698"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Data</a:t>
            </a:r>
          </a:p>
        </p:txBody>
      </p:sp>
      <p:sp>
        <p:nvSpPr>
          <p:cNvPr id="25" name="Rectangle 24">
            <a:extLst>
              <a:ext uri="{FF2B5EF4-FFF2-40B4-BE49-F238E27FC236}">
                <a16:creationId xmlns:a16="http://schemas.microsoft.com/office/drawing/2014/main" id="{775E8C6C-3545-866E-A883-1E314053DB9B}"/>
              </a:ext>
            </a:extLst>
          </p:cNvPr>
          <p:cNvSpPr/>
          <p:nvPr/>
        </p:nvSpPr>
        <p:spPr bwMode="auto">
          <a:xfrm>
            <a:off x="6897088" y="1535326"/>
            <a:ext cx="4555067" cy="1487966"/>
          </a:xfrm>
          <a:prstGeom prst="rect">
            <a:avLst/>
          </a:prstGeom>
          <a:noFill/>
          <a:ln w="12700" cap="flat" cmpd="sng" algn="ctr">
            <a:solidFill>
              <a:srgbClr val="B181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26" name="TextBox 25">
            <a:extLst>
              <a:ext uri="{FF2B5EF4-FFF2-40B4-BE49-F238E27FC236}">
                <a16:creationId xmlns:a16="http://schemas.microsoft.com/office/drawing/2014/main" id="{4A3153E5-8A53-2D7A-5854-EE2512879822}"/>
              </a:ext>
            </a:extLst>
          </p:cNvPr>
          <p:cNvSpPr txBox="1"/>
          <p:nvPr/>
        </p:nvSpPr>
        <p:spPr>
          <a:xfrm>
            <a:off x="7050081" y="1381895"/>
            <a:ext cx="1120820" cy="369332"/>
          </a:xfrm>
          <a:prstGeom prst="rect">
            <a:avLst/>
          </a:prstGeom>
          <a:solidFill>
            <a:schemeClr val="accent4"/>
          </a:solidFill>
        </p:spPr>
        <p:txBody>
          <a:bodyPr wrap="none" rtlCol="0">
            <a:spAutoFit/>
          </a:bodyPr>
          <a:lstStyle/>
          <a:p>
            <a:r>
              <a:rPr lang="en-TW" b="1">
                <a:latin typeface="Arial" panose="020B0604020202020204" pitchFamily="34" charset="0"/>
                <a:cs typeface="Arial" panose="020B0604020202020204" pitchFamily="34" charset="0"/>
              </a:rPr>
              <a:t>Package</a:t>
            </a:r>
          </a:p>
        </p:txBody>
      </p:sp>
      <p:cxnSp>
        <p:nvCxnSpPr>
          <p:cNvPr id="27" name="Straight Arrow Connector 26">
            <a:extLst>
              <a:ext uri="{FF2B5EF4-FFF2-40B4-BE49-F238E27FC236}">
                <a16:creationId xmlns:a16="http://schemas.microsoft.com/office/drawing/2014/main" id="{7A2042EA-4C12-028D-FA66-84EC11F828A6}"/>
              </a:ext>
            </a:extLst>
          </p:cNvPr>
          <p:cNvCxnSpPr/>
          <p:nvPr/>
        </p:nvCxnSpPr>
        <p:spPr bwMode="auto">
          <a:xfrm>
            <a:off x="9427262" y="2075139"/>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a:extLst>
              <a:ext uri="{FF2B5EF4-FFF2-40B4-BE49-F238E27FC236}">
                <a16:creationId xmlns:a16="http://schemas.microsoft.com/office/drawing/2014/main" id="{EF6DE7AF-66CB-7248-EBB5-A826127CEF14}"/>
              </a:ext>
            </a:extLst>
          </p:cNvPr>
          <p:cNvCxnSpPr/>
          <p:nvPr/>
        </p:nvCxnSpPr>
        <p:spPr bwMode="auto">
          <a:xfrm>
            <a:off x="7804704" y="2075139"/>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 name="TextBox 28">
            <a:extLst>
              <a:ext uri="{FF2B5EF4-FFF2-40B4-BE49-F238E27FC236}">
                <a16:creationId xmlns:a16="http://schemas.microsoft.com/office/drawing/2014/main" id="{398A7939-E932-3D90-8EAA-EF4772FDC090}"/>
              </a:ext>
            </a:extLst>
          </p:cNvPr>
          <p:cNvSpPr txBox="1"/>
          <p:nvPr/>
        </p:nvSpPr>
        <p:spPr>
          <a:xfrm>
            <a:off x="10178574" y="4804195"/>
            <a:ext cx="1095172"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Prediction</a:t>
            </a:r>
          </a:p>
        </p:txBody>
      </p:sp>
      <p:pic>
        <p:nvPicPr>
          <p:cNvPr id="30" name="Graphic 29" descr="Circles with arrows outline">
            <a:extLst>
              <a:ext uri="{FF2B5EF4-FFF2-40B4-BE49-F238E27FC236}">
                <a16:creationId xmlns:a16="http://schemas.microsoft.com/office/drawing/2014/main" id="{526EA328-40CD-6EE0-92B7-BDB50D4537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2862" y="3836547"/>
            <a:ext cx="914400" cy="914400"/>
          </a:xfrm>
          <a:prstGeom prst="rect">
            <a:avLst/>
          </a:prstGeom>
        </p:spPr>
      </p:pic>
      <p:pic>
        <p:nvPicPr>
          <p:cNvPr id="31" name="Graphic 30" descr="Presentation with pie chart outline">
            <a:extLst>
              <a:ext uri="{FF2B5EF4-FFF2-40B4-BE49-F238E27FC236}">
                <a16:creationId xmlns:a16="http://schemas.microsoft.com/office/drawing/2014/main" id="{1380FB7E-4795-7EFD-BF8E-2A04C447F9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68960" y="3836547"/>
            <a:ext cx="914400" cy="914400"/>
          </a:xfrm>
          <a:prstGeom prst="rect">
            <a:avLst/>
          </a:prstGeom>
        </p:spPr>
      </p:pic>
      <p:sp>
        <p:nvSpPr>
          <p:cNvPr id="32" name="TextBox 31">
            <a:extLst>
              <a:ext uri="{FF2B5EF4-FFF2-40B4-BE49-F238E27FC236}">
                <a16:creationId xmlns:a16="http://schemas.microsoft.com/office/drawing/2014/main" id="{9967A5E4-EBA2-FD15-523E-02BCC194586A}"/>
              </a:ext>
            </a:extLst>
          </p:cNvPr>
          <p:cNvSpPr txBox="1"/>
          <p:nvPr/>
        </p:nvSpPr>
        <p:spPr>
          <a:xfrm>
            <a:off x="8604418" y="4802324"/>
            <a:ext cx="731290"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LSTM</a:t>
            </a:r>
          </a:p>
        </p:txBody>
      </p:sp>
      <p:sp>
        <p:nvSpPr>
          <p:cNvPr id="33" name="Multidocument 32">
            <a:extLst>
              <a:ext uri="{FF2B5EF4-FFF2-40B4-BE49-F238E27FC236}">
                <a16:creationId xmlns:a16="http://schemas.microsoft.com/office/drawing/2014/main" id="{C38CDDEF-CA1C-E653-07B5-C1EB1A7BDCF0}"/>
              </a:ext>
            </a:extLst>
          </p:cNvPr>
          <p:cNvSpPr/>
          <p:nvPr/>
        </p:nvSpPr>
        <p:spPr bwMode="auto">
          <a:xfrm>
            <a:off x="7077343" y="4065990"/>
            <a:ext cx="540000" cy="540000"/>
          </a:xfrm>
          <a:prstGeom prst="flowChartMultidocumen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34" name="TextBox 33">
            <a:extLst>
              <a:ext uri="{FF2B5EF4-FFF2-40B4-BE49-F238E27FC236}">
                <a16:creationId xmlns:a16="http://schemas.microsoft.com/office/drawing/2014/main" id="{0FA85B5A-B33A-857E-1416-0ED461016EBA}"/>
              </a:ext>
            </a:extLst>
          </p:cNvPr>
          <p:cNvSpPr txBox="1"/>
          <p:nvPr/>
        </p:nvSpPr>
        <p:spPr>
          <a:xfrm>
            <a:off x="7032994" y="4802324"/>
            <a:ext cx="628698" cy="338554"/>
          </a:xfrm>
          <a:prstGeom prst="rect">
            <a:avLst/>
          </a:prstGeom>
          <a:noFill/>
        </p:spPr>
        <p:txBody>
          <a:bodyPr wrap="none" rtlCol="0">
            <a:spAutoFit/>
          </a:bodyPr>
          <a:lstStyle/>
          <a:p>
            <a:pPr algn="ctr"/>
            <a:r>
              <a:rPr lang="en-TW">
                <a:latin typeface="Arial" panose="020B0604020202020204" pitchFamily="34" charset="0"/>
                <a:cs typeface="Arial" panose="020B0604020202020204" pitchFamily="34" charset="0"/>
              </a:rPr>
              <a:t>Data</a:t>
            </a:r>
          </a:p>
        </p:txBody>
      </p:sp>
      <p:sp>
        <p:nvSpPr>
          <p:cNvPr id="35" name="Rectangle 34">
            <a:extLst>
              <a:ext uri="{FF2B5EF4-FFF2-40B4-BE49-F238E27FC236}">
                <a16:creationId xmlns:a16="http://schemas.microsoft.com/office/drawing/2014/main" id="{CD2050BF-724C-1D75-6BA4-BA82D87DB21B}"/>
              </a:ext>
            </a:extLst>
          </p:cNvPr>
          <p:cNvSpPr/>
          <p:nvPr/>
        </p:nvSpPr>
        <p:spPr bwMode="auto">
          <a:xfrm>
            <a:off x="6897088" y="3730003"/>
            <a:ext cx="4555067" cy="1543838"/>
          </a:xfrm>
          <a:prstGeom prst="rect">
            <a:avLst/>
          </a:prstGeom>
          <a:noFill/>
          <a:ln w="12700" cap="flat" cmpd="sng" algn="ctr">
            <a:solidFill>
              <a:srgbClr val="B1810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TW" sz="2400" b="0" i="0" u="none" strike="noStrike" cap="none" normalizeH="0" baseline="0">
              <a:ln>
                <a:noFill/>
              </a:ln>
              <a:solidFill>
                <a:schemeClr val="tx1"/>
              </a:solidFill>
              <a:effectLst/>
              <a:latin typeface="Times" charset="0"/>
            </a:endParaRPr>
          </a:p>
        </p:txBody>
      </p:sp>
      <p:sp>
        <p:nvSpPr>
          <p:cNvPr id="36" name="TextBox 35">
            <a:extLst>
              <a:ext uri="{FF2B5EF4-FFF2-40B4-BE49-F238E27FC236}">
                <a16:creationId xmlns:a16="http://schemas.microsoft.com/office/drawing/2014/main" id="{13BA689A-81D1-16CF-0396-25EC63B4B66F}"/>
              </a:ext>
            </a:extLst>
          </p:cNvPr>
          <p:cNvSpPr txBox="1"/>
          <p:nvPr/>
        </p:nvSpPr>
        <p:spPr>
          <a:xfrm>
            <a:off x="7077343" y="3582712"/>
            <a:ext cx="1015021" cy="338554"/>
          </a:xfrm>
          <a:prstGeom prst="rect">
            <a:avLst/>
          </a:prstGeom>
          <a:solidFill>
            <a:schemeClr val="accent4"/>
          </a:solidFill>
        </p:spPr>
        <p:txBody>
          <a:bodyPr wrap="none" rtlCol="0">
            <a:spAutoFit/>
          </a:bodyPr>
          <a:lstStyle/>
          <a:p>
            <a:r>
              <a:rPr lang="en-TW" b="1">
                <a:latin typeface="Arial" panose="020B0604020202020204" pitchFamily="34" charset="0"/>
                <a:cs typeface="Arial" panose="020B0604020202020204" pitchFamily="34" charset="0"/>
              </a:rPr>
              <a:t>Package</a:t>
            </a:r>
          </a:p>
        </p:txBody>
      </p:sp>
      <p:cxnSp>
        <p:nvCxnSpPr>
          <p:cNvPr id="37" name="Straight Arrow Connector 36">
            <a:extLst>
              <a:ext uri="{FF2B5EF4-FFF2-40B4-BE49-F238E27FC236}">
                <a16:creationId xmlns:a16="http://schemas.microsoft.com/office/drawing/2014/main" id="{B6109DBC-65A7-8D65-602A-27F267CA3F7D}"/>
              </a:ext>
            </a:extLst>
          </p:cNvPr>
          <p:cNvCxnSpPr/>
          <p:nvPr/>
        </p:nvCxnSpPr>
        <p:spPr bwMode="auto">
          <a:xfrm>
            <a:off x="9427262" y="4344378"/>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a:extLst>
              <a:ext uri="{FF2B5EF4-FFF2-40B4-BE49-F238E27FC236}">
                <a16:creationId xmlns:a16="http://schemas.microsoft.com/office/drawing/2014/main" id="{3623EFE5-B903-C7F2-DDC5-0AD0B0B0C070}"/>
              </a:ext>
            </a:extLst>
          </p:cNvPr>
          <p:cNvCxnSpPr/>
          <p:nvPr/>
        </p:nvCxnSpPr>
        <p:spPr bwMode="auto">
          <a:xfrm>
            <a:off x="7804704" y="4344378"/>
            <a:ext cx="656362"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Elbow Connector 38">
            <a:extLst>
              <a:ext uri="{FF2B5EF4-FFF2-40B4-BE49-F238E27FC236}">
                <a16:creationId xmlns:a16="http://schemas.microsoft.com/office/drawing/2014/main" id="{73ED45EC-7EFA-9DF6-B1D9-373B3F2162D1}"/>
              </a:ext>
            </a:extLst>
          </p:cNvPr>
          <p:cNvCxnSpPr>
            <a:endCxn id="30" idx="0"/>
          </p:cNvCxnSpPr>
          <p:nvPr/>
        </p:nvCxnSpPr>
        <p:spPr bwMode="auto">
          <a:xfrm>
            <a:off x="6238827" y="3451227"/>
            <a:ext cx="2731235" cy="385320"/>
          </a:xfrm>
          <a:prstGeom prst="bentConnector2">
            <a:avLst/>
          </a:prstGeom>
          <a:ln>
            <a:solidFill>
              <a:schemeClr val="tx1"/>
            </a:solidFill>
            <a:headEnd type="none" w="med" len="med"/>
            <a:tailEnd type="triangle"/>
          </a:ln>
        </p:spPr>
        <p:style>
          <a:lnRef idx="1">
            <a:schemeClr val="dk1"/>
          </a:lnRef>
          <a:fillRef idx="0">
            <a:schemeClr val="dk1"/>
          </a:fillRef>
          <a:effectRef idx="0">
            <a:schemeClr val="dk1"/>
          </a:effectRef>
          <a:fontRef idx="minor">
            <a:schemeClr val="tx1"/>
          </a:fontRef>
        </p:style>
      </p:cxnSp>
      <p:sp>
        <p:nvSpPr>
          <p:cNvPr id="3" name="Rectangle 2">
            <a:extLst>
              <a:ext uri="{FF2B5EF4-FFF2-40B4-BE49-F238E27FC236}">
                <a16:creationId xmlns:a16="http://schemas.microsoft.com/office/drawing/2014/main" id="{3E318F9F-F989-1830-D233-73DCAD350C60}"/>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3040749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41ED3-56DE-803E-5765-5CEDB03CD437}"/>
              </a:ext>
            </a:extLst>
          </p:cNvPr>
          <p:cNvSpPr>
            <a:spLocks noGrp="1"/>
          </p:cNvSpPr>
          <p:nvPr>
            <p:ph type="ctrTitle"/>
          </p:nvPr>
        </p:nvSpPr>
        <p:spPr/>
        <p:txBody>
          <a:bodyPr/>
          <a:lstStyle/>
          <a:p>
            <a:r>
              <a:rPr lang="en-TW"/>
              <a:t>6</a:t>
            </a:r>
          </a:p>
        </p:txBody>
      </p:sp>
      <p:sp>
        <p:nvSpPr>
          <p:cNvPr id="3" name="Subtitle 2">
            <a:extLst>
              <a:ext uri="{FF2B5EF4-FFF2-40B4-BE49-F238E27FC236}">
                <a16:creationId xmlns:a16="http://schemas.microsoft.com/office/drawing/2014/main" id="{BE48EB4C-E976-988F-610D-C21D4FC6C1C1}"/>
              </a:ext>
            </a:extLst>
          </p:cNvPr>
          <p:cNvSpPr>
            <a:spLocks noGrp="1"/>
          </p:cNvSpPr>
          <p:nvPr>
            <p:ph type="subTitle" idx="1"/>
          </p:nvPr>
        </p:nvSpPr>
        <p:spPr/>
        <p:txBody>
          <a:bodyPr/>
          <a:lstStyle/>
          <a:p>
            <a:r>
              <a:rPr lang="en-TW"/>
              <a:t>Insights &amp; Future Plans</a:t>
            </a:r>
          </a:p>
        </p:txBody>
      </p:sp>
      <p:sp>
        <p:nvSpPr>
          <p:cNvPr id="5" name="Date Placeholder 4">
            <a:extLst>
              <a:ext uri="{FF2B5EF4-FFF2-40B4-BE49-F238E27FC236}">
                <a16:creationId xmlns:a16="http://schemas.microsoft.com/office/drawing/2014/main" id="{A75A213B-0509-8F6A-1679-97BC6D5FA439}"/>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58249605-851B-864D-AE9F-AD9E6C25A50D}"/>
              </a:ext>
            </a:extLst>
          </p:cNvPr>
          <p:cNvSpPr>
            <a:spLocks noGrp="1"/>
          </p:cNvSpPr>
          <p:nvPr>
            <p:ph type="sldNum" sz="quarter" idx="12"/>
          </p:nvPr>
        </p:nvSpPr>
        <p:spPr/>
        <p:txBody>
          <a:bodyPr/>
          <a:lstStyle/>
          <a:p>
            <a:fld id="{8A7A6979-0714-4377-B894-6BE4C2D6E202}" type="slidenum">
              <a:rPr lang="en-US" smtClean="0"/>
              <a:pPr/>
              <a:t>27</a:t>
            </a:fld>
            <a:endParaRPr lang="en-US"/>
          </a:p>
        </p:txBody>
      </p:sp>
    </p:spTree>
    <p:extLst>
      <p:ext uri="{BB962C8B-B14F-4D97-AF65-F5344CB8AC3E}">
        <p14:creationId xmlns:p14="http://schemas.microsoft.com/office/powerpoint/2010/main" val="16338392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15752-AA30-35F0-66B7-8338CC1F72B2}"/>
              </a:ext>
            </a:extLst>
          </p:cNvPr>
          <p:cNvSpPr>
            <a:spLocks noGrp="1"/>
          </p:cNvSpPr>
          <p:nvPr>
            <p:ph type="ctrTitle"/>
          </p:nvPr>
        </p:nvSpPr>
        <p:spPr/>
        <p:txBody>
          <a:bodyPr/>
          <a:lstStyle/>
          <a:p>
            <a:r>
              <a:rPr lang="en-TW"/>
              <a:t>Insights</a:t>
            </a:r>
          </a:p>
        </p:txBody>
      </p:sp>
      <p:sp>
        <p:nvSpPr>
          <p:cNvPr id="3" name="Subtitle 2">
            <a:extLst>
              <a:ext uri="{FF2B5EF4-FFF2-40B4-BE49-F238E27FC236}">
                <a16:creationId xmlns:a16="http://schemas.microsoft.com/office/drawing/2014/main" id="{D3BD0D01-A087-4256-3310-42776636D780}"/>
              </a:ext>
            </a:extLst>
          </p:cNvPr>
          <p:cNvSpPr>
            <a:spLocks noGrp="1"/>
          </p:cNvSpPr>
          <p:nvPr>
            <p:ph type="subTitle" idx="1"/>
          </p:nvPr>
        </p:nvSpPr>
        <p:spPr/>
        <p:txBody>
          <a:bodyPr/>
          <a:lstStyle/>
          <a:p>
            <a:endParaRPr lang="en-TW"/>
          </a:p>
        </p:txBody>
      </p:sp>
      <p:sp>
        <p:nvSpPr>
          <p:cNvPr id="4" name="Text Placeholder 3">
            <a:extLst>
              <a:ext uri="{FF2B5EF4-FFF2-40B4-BE49-F238E27FC236}">
                <a16:creationId xmlns:a16="http://schemas.microsoft.com/office/drawing/2014/main" id="{400EAD3F-5AAF-C8D8-F22F-46DD569A20DD}"/>
              </a:ext>
            </a:extLst>
          </p:cNvPr>
          <p:cNvSpPr>
            <a:spLocks noGrp="1"/>
          </p:cNvSpPr>
          <p:nvPr>
            <p:ph type="body" sz="quarter" idx="14"/>
          </p:nvPr>
        </p:nvSpPr>
        <p:spPr/>
        <p:txBody>
          <a:bodyPr/>
          <a:lstStyle/>
          <a:p>
            <a:r>
              <a:rPr lang="en-US"/>
              <a:t>Although the seasonality of the $/UOM is most significant at 12- or 18-month, the $/UOM model performs best when look back on 3 months, fitting the business insight. </a:t>
            </a:r>
          </a:p>
          <a:p>
            <a:endParaRPr lang="en-US"/>
          </a:p>
          <a:p>
            <a:r>
              <a:rPr lang="en-US"/>
              <a:t>3-year cyclical in commodity price</a:t>
            </a:r>
          </a:p>
          <a:p>
            <a:endParaRPr lang="en-US"/>
          </a:p>
          <a:p>
            <a:r>
              <a:rPr lang="en-US"/>
              <a:t>ML approach perform better with noisy time-series data and request more data point. </a:t>
            </a:r>
          </a:p>
          <a:p>
            <a:pPr lvl="1"/>
            <a:r>
              <a:rPr lang="en-US"/>
              <a:t>Commodity – GRU &amp; LSTM</a:t>
            </a:r>
          </a:p>
          <a:p>
            <a:pPr lvl="1"/>
            <a:r>
              <a:rPr lang="en-US"/>
              <a:t>$/UOM – VMD-ARIMA &amp; LSTM</a:t>
            </a:r>
          </a:p>
          <a:p>
            <a:endParaRPr lang="en-US"/>
          </a:p>
          <a:p>
            <a:pPr marL="0" indent="0">
              <a:buNone/>
            </a:pPr>
            <a:endParaRPr lang="en-TW"/>
          </a:p>
        </p:txBody>
      </p:sp>
      <p:sp>
        <p:nvSpPr>
          <p:cNvPr id="5" name="Date Placeholder 4">
            <a:extLst>
              <a:ext uri="{FF2B5EF4-FFF2-40B4-BE49-F238E27FC236}">
                <a16:creationId xmlns:a16="http://schemas.microsoft.com/office/drawing/2014/main" id="{929300A5-C6AA-1166-7EE1-D84D23FE8D61}"/>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92EC7934-CCBD-E32E-8178-7A96DFB1626D}"/>
              </a:ext>
            </a:extLst>
          </p:cNvPr>
          <p:cNvSpPr>
            <a:spLocks noGrp="1"/>
          </p:cNvSpPr>
          <p:nvPr>
            <p:ph type="sldNum" sz="quarter" idx="12"/>
          </p:nvPr>
        </p:nvSpPr>
        <p:spPr/>
        <p:txBody>
          <a:bodyPr/>
          <a:lstStyle/>
          <a:p>
            <a:fld id="{8A7A6979-0714-4377-B894-6BE4C2D6E202}" type="slidenum">
              <a:rPr lang="en-US" smtClean="0"/>
              <a:pPr/>
              <a:t>28</a:t>
            </a:fld>
            <a:endParaRPr lang="en-US"/>
          </a:p>
        </p:txBody>
      </p:sp>
      <p:sp>
        <p:nvSpPr>
          <p:cNvPr id="7" name="Rectangle 6">
            <a:extLst>
              <a:ext uri="{FF2B5EF4-FFF2-40B4-BE49-F238E27FC236}">
                <a16:creationId xmlns:a16="http://schemas.microsoft.com/office/drawing/2014/main" id="{72752AEE-4432-1088-2ACD-32D8042FB1D2}"/>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69133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8A122-AE64-4925-8D3D-CB3BE4AD81AD}"/>
              </a:ext>
            </a:extLst>
          </p:cNvPr>
          <p:cNvSpPr>
            <a:spLocks noGrp="1"/>
          </p:cNvSpPr>
          <p:nvPr>
            <p:ph type="ctrTitle"/>
          </p:nvPr>
        </p:nvSpPr>
        <p:spPr/>
        <p:txBody>
          <a:bodyPr/>
          <a:lstStyle/>
          <a:p>
            <a:r>
              <a:rPr lang="en-TW"/>
              <a:t>Future Plan </a:t>
            </a:r>
          </a:p>
        </p:txBody>
      </p:sp>
      <p:sp>
        <p:nvSpPr>
          <p:cNvPr id="3" name="Subtitle 2">
            <a:extLst>
              <a:ext uri="{FF2B5EF4-FFF2-40B4-BE49-F238E27FC236}">
                <a16:creationId xmlns:a16="http://schemas.microsoft.com/office/drawing/2014/main" id="{CB6A0F1B-5217-6DBF-9EA1-77D496CFC787}"/>
              </a:ext>
            </a:extLst>
          </p:cNvPr>
          <p:cNvSpPr>
            <a:spLocks noGrp="1"/>
          </p:cNvSpPr>
          <p:nvPr>
            <p:ph type="subTitle" idx="1"/>
          </p:nvPr>
        </p:nvSpPr>
        <p:spPr/>
        <p:txBody>
          <a:bodyPr/>
          <a:lstStyle/>
          <a:p>
            <a:endParaRPr lang="en-TW"/>
          </a:p>
        </p:txBody>
      </p:sp>
      <p:sp>
        <p:nvSpPr>
          <p:cNvPr id="4" name="Text Placeholder 3">
            <a:extLst>
              <a:ext uri="{FF2B5EF4-FFF2-40B4-BE49-F238E27FC236}">
                <a16:creationId xmlns:a16="http://schemas.microsoft.com/office/drawing/2014/main" id="{2C2A6BAD-1A9B-0F22-7102-F32350459807}"/>
              </a:ext>
            </a:extLst>
          </p:cNvPr>
          <p:cNvSpPr>
            <a:spLocks noGrp="1"/>
          </p:cNvSpPr>
          <p:nvPr>
            <p:ph type="body" sz="quarter" idx="14"/>
          </p:nvPr>
        </p:nvSpPr>
        <p:spPr/>
        <p:txBody>
          <a:bodyPr/>
          <a:lstStyle/>
          <a:p>
            <a:r>
              <a:rPr lang="en-US"/>
              <a:t>Daily or weekly $/UOM model instead monthly, if we have daily/weekly commodity price</a:t>
            </a:r>
          </a:p>
          <a:p>
            <a:endParaRPr lang="en-US"/>
          </a:p>
          <a:p>
            <a:r>
              <a:rPr lang="en-US"/>
              <a:t>M</a:t>
            </a:r>
            <a:r>
              <a:rPr lang="en-TW"/>
              <a:t>ore related varaibles should be consider, to enhance the performance of ML </a:t>
            </a:r>
          </a:p>
          <a:p>
            <a:pPr lvl="1"/>
            <a:r>
              <a:rPr lang="en-US"/>
              <a:t>Including location, vendors</a:t>
            </a:r>
          </a:p>
          <a:p>
            <a:pPr lvl="1"/>
            <a:endParaRPr lang="en-US"/>
          </a:p>
          <a:p>
            <a:r>
              <a:rPr lang="en-US"/>
              <a:t>Different</a:t>
            </a:r>
            <a:r>
              <a:rPr lang="en-TW"/>
              <a:t> model for each commodity/ material number</a:t>
            </a:r>
            <a:endParaRPr lang="en-US"/>
          </a:p>
        </p:txBody>
      </p:sp>
      <p:sp>
        <p:nvSpPr>
          <p:cNvPr id="5" name="Date Placeholder 4">
            <a:extLst>
              <a:ext uri="{FF2B5EF4-FFF2-40B4-BE49-F238E27FC236}">
                <a16:creationId xmlns:a16="http://schemas.microsoft.com/office/drawing/2014/main" id="{C877DE63-29EE-13D0-1A5F-7E48E3A3EE43}"/>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2D32D845-5EFB-2804-E82A-9CD4716894BB}"/>
              </a:ext>
            </a:extLst>
          </p:cNvPr>
          <p:cNvSpPr>
            <a:spLocks noGrp="1"/>
          </p:cNvSpPr>
          <p:nvPr>
            <p:ph type="sldNum" sz="quarter" idx="12"/>
          </p:nvPr>
        </p:nvSpPr>
        <p:spPr/>
        <p:txBody>
          <a:bodyPr/>
          <a:lstStyle/>
          <a:p>
            <a:fld id="{8A7A6979-0714-4377-B894-6BE4C2D6E202}" type="slidenum">
              <a:rPr lang="en-US" smtClean="0"/>
              <a:pPr/>
              <a:t>29</a:t>
            </a:fld>
            <a:endParaRPr lang="en-US"/>
          </a:p>
        </p:txBody>
      </p:sp>
      <p:sp>
        <p:nvSpPr>
          <p:cNvPr id="7" name="Rectangle 6">
            <a:extLst>
              <a:ext uri="{FF2B5EF4-FFF2-40B4-BE49-F238E27FC236}">
                <a16:creationId xmlns:a16="http://schemas.microsoft.com/office/drawing/2014/main" id="{71FDD178-CAB4-416A-7E38-F64FC4055DDA}"/>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17382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3FC22-D214-8960-7DB6-E2CDE91CA5D2}"/>
              </a:ext>
            </a:extLst>
          </p:cNvPr>
          <p:cNvSpPr>
            <a:spLocks noGrp="1"/>
          </p:cNvSpPr>
          <p:nvPr>
            <p:ph type="ctrTitle"/>
          </p:nvPr>
        </p:nvSpPr>
        <p:spPr/>
        <p:txBody>
          <a:bodyPr/>
          <a:lstStyle/>
          <a:p>
            <a:r>
              <a:rPr lang="en-TW"/>
              <a:t>1</a:t>
            </a:r>
          </a:p>
        </p:txBody>
      </p:sp>
      <p:sp>
        <p:nvSpPr>
          <p:cNvPr id="3" name="Subtitle 2">
            <a:extLst>
              <a:ext uri="{FF2B5EF4-FFF2-40B4-BE49-F238E27FC236}">
                <a16:creationId xmlns:a16="http://schemas.microsoft.com/office/drawing/2014/main" id="{518B017E-E072-4B7B-0F06-9BFA2A7C9403}"/>
              </a:ext>
            </a:extLst>
          </p:cNvPr>
          <p:cNvSpPr>
            <a:spLocks noGrp="1"/>
          </p:cNvSpPr>
          <p:nvPr>
            <p:ph type="subTitle" idx="1"/>
          </p:nvPr>
        </p:nvSpPr>
        <p:spPr/>
        <p:txBody>
          <a:bodyPr/>
          <a:lstStyle/>
          <a:p>
            <a:r>
              <a:rPr lang="en-TW"/>
              <a:t>Business Prob</a:t>
            </a:r>
            <a:r>
              <a:rPr lang="en-US"/>
              <a:t>le</a:t>
            </a:r>
            <a:r>
              <a:rPr lang="en-TW"/>
              <a:t>m Identification</a:t>
            </a:r>
          </a:p>
        </p:txBody>
      </p:sp>
      <p:sp>
        <p:nvSpPr>
          <p:cNvPr id="4" name="Text Placeholder 3">
            <a:extLst>
              <a:ext uri="{FF2B5EF4-FFF2-40B4-BE49-F238E27FC236}">
                <a16:creationId xmlns:a16="http://schemas.microsoft.com/office/drawing/2014/main" id="{BBA33373-B5FF-014D-E1CB-767047FFC39C}"/>
              </a:ext>
            </a:extLst>
          </p:cNvPr>
          <p:cNvSpPr>
            <a:spLocks noGrp="1"/>
          </p:cNvSpPr>
          <p:nvPr>
            <p:ph type="body" sz="quarter" idx="14"/>
          </p:nvPr>
        </p:nvSpPr>
        <p:spPr/>
        <p:txBody>
          <a:bodyPr/>
          <a:lstStyle/>
          <a:p>
            <a:endParaRPr lang="en-TW"/>
          </a:p>
        </p:txBody>
      </p:sp>
      <p:sp>
        <p:nvSpPr>
          <p:cNvPr id="5" name="Date Placeholder 4">
            <a:extLst>
              <a:ext uri="{FF2B5EF4-FFF2-40B4-BE49-F238E27FC236}">
                <a16:creationId xmlns:a16="http://schemas.microsoft.com/office/drawing/2014/main" id="{D03E2267-0601-90B9-81E2-784E9BD1B44F}"/>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12D234D4-6DC5-CC68-C5AA-ED69F235F12C}"/>
              </a:ext>
            </a:extLst>
          </p:cNvPr>
          <p:cNvSpPr>
            <a:spLocks noGrp="1"/>
          </p:cNvSpPr>
          <p:nvPr>
            <p:ph type="sldNum" sz="quarter" idx="12"/>
          </p:nvPr>
        </p:nvSpPr>
        <p:spPr/>
        <p:txBody>
          <a:bodyPr/>
          <a:lstStyle/>
          <a:p>
            <a:fld id="{8A7A6979-0714-4377-B894-6BE4C2D6E202}" type="slidenum">
              <a:rPr lang="en-US" smtClean="0"/>
              <a:pPr/>
              <a:t>3</a:t>
            </a:fld>
            <a:endParaRPr lang="en-US"/>
          </a:p>
        </p:txBody>
      </p:sp>
    </p:spTree>
    <p:extLst>
      <p:ext uri="{BB962C8B-B14F-4D97-AF65-F5344CB8AC3E}">
        <p14:creationId xmlns:p14="http://schemas.microsoft.com/office/powerpoint/2010/main" val="3244957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BE73D688-E632-1244-8778-FE87C28D958E}"/>
              </a:ext>
            </a:extLst>
          </p:cNvPr>
          <p:cNvSpPr>
            <a:spLocks noGrp="1"/>
          </p:cNvSpPr>
          <p:nvPr>
            <p:ph type="ctrTitle"/>
          </p:nvPr>
        </p:nvSpPr>
        <p:spPr>
          <a:xfrm>
            <a:off x="2628902" y="1521334"/>
            <a:ext cx="6347458" cy="664797"/>
          </a:xfrm>
        </p:spPr>
        <p:txBody>
          <a:bodyPr/>
          <a:lstStyle/>
          <a:p>
            <a:r>
              <a:rPr lang="en-US" sz="4800" b="0">
                <a:latin typeface="Franklin Gothic Demi" panose="020B0603020102020204" pitchFamily="34" charset="0"/>
              </a:rPr>
              <a:t>Thank You</a:t>
            </a:r>
          </a:p>
        </p:txBody>
      </p:sp>
      <p:sp>
        <p:nvSpPr>
          <p:cNvPr id="4" name="Date">
            <a:extLst>
              <a:ext uri="{FF2B5EF4-FFF2-40B4-BE49-F238E27FC236}">
                <a16:creationId xmlns:a16="http://schemas.microsoft.com/office/drawing/2014/main" id="{4308CDE5-DD68-3740-85BD-EE252849D49E}"/>
              </a:ext>
            </a:extLst>
          </p:cNvPr>
          <p:cNvSpPr>
            <a:spLocks noGrp="1"/>
          </p:cNvSpPr>
          <p:nvPr>
            <p:ph type="dt" sz="half" idx="10"/>
          </p:nvPr>
        </p:nvSpPr>
        <p:spPr/>
        <p:txBody>
          <a:bodyPr/>
          <a:lstStyle/>
          <a:p>
            <a:fld id="{D47A9A36-4EB0-BF46-AE48-7CDA251B954B}" type="datetime1">
              <a:rPr lang="en-US" smtClean="0"/>
              <a:pPr/>
              <a:t>5/3/2024</a:t>
            </a:fld>
            <a:endParaRPr lang="en-US"/>
          </a:p>
        </p:txBody>
      </p:sp>
      <p:sp>
        <p:nvSpPr>
          <p:cNvPr id="5" name="Slide Number">
            <a:extLst>
              <a:ext uri="{FF2B5EF4-FFF2-40B4-BE49-F238E27FC236}">
                <a16:creationId xmlns:a16="http://schemas.microsoft.com/office/drawing/2014/main" id="{BF90099D-AEBF-BE42-B572-F48AF47617D6}"/>
              </a:ext>
            </a:extLst>
          </p:cNvPr>
          <p:cNvSpPr>
            <a:spLocks noGrp="1"/>
          </p:cNvSpPr>
          <p:nvPr>
            <p:ph type="sldNum" sz="quarter" idx="12"/>
          </p:nvPr>
        </p:nvSpPr>
        <p:spPr/>
        <p:txBody>
          <a:bodyPr/>
          <a:lstStyle/>
          <a:p>
            <a:fld id="{8A7A6979-0714-4377-B894-6BE4C2D6E202}" type="slidenum">
              <a:rPr lang="en-US" smtClean="0"/>
              <a:pPr/>
              <a:t>30</a:t>
            </a:fld>
            <a:endParaRPr lang="en-US"/>
          </a:p>
        </p:txBody>
      </p:sp>
    </p:spTree>
    <p:extLst>
      <p:ext uri="{BB962C8B-B14F-4D97-AF65-F5344CB8AC3E}">
        <p14:creationId xmlns:p14="http://schemas.microsoft.com/office/powerpoint/2010/main" val="3743599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B188-B145-8EA7-A664-F2003EB05DA0}"/>
              </a:ext>
            </a:extLst>
          </p:cNvPr>
          <p:cNvSpPr>
            <a:spLocks noGrp="1"/>
          </p:cNvSpPr>
          <p:nvPr>
            <p:ph type="ctrTitle"/>
          </p:nvPr>
        </p:nvSpPr>
        <p:spPr/>
        <p:txBody>
          <a:bodyPr/>
          <a:lstStyle/>
          <a:p>
            <a:r>
              <a:rPr lang="en-US">
                <a:latin typeface="Franklin Gothic Book"/>
              </a:rPr>
              <a:t>Business Problem</a:t>
            </a:r>
            <a:endParaRPr lang="en-US"/>
          </a:p>
        </p:txBody>
      </p:sp>
      <p:sp>
        <p:nvSpPr>
          <p:cNvPr id="3" name="Subtitle 2">
            <a:extLst>
              <a:ext uri="{FF2B5EF4-FFF2-40B4-BE49-F238E27FC236}">
                <a16:creationId xmlns:a16="http://schemas.microsoft.com/office/drawing/2014/main" id="{4978C577-8782-EF6A-A5ED-3111BCFCABD1}"/>
              </a:ext>
            </a:extLst>
          </p:cNvPr>
          <p:cNvSpPr>
            <a:spLocks noGrp="1"/>
          </p:cNvSpPr>
          <p:nvPr>
            <p:ph type="subTitle" idx="1"/>
          </p:nvPr>
        </p:nvSpPr>
        <p:spPr>
          <a:xfrm>
            <a:off x="4096987" y="2489399"/>
            <a:ext cx="7140328" cy="1107996"/>
          </a:xfrm>
        </p:spPr>
        <p:txBody>
          <a:bodyPr/>
          <a:lstStyle/>
          <a:p>
            <a:r>
              <a:rPr lang="en-US" sz="2400">
                <a:solidFill>
                  <a:schemeClr val="tx2"/>
                </a:solidFill>
                <a:latin typeface="Franklin Gothic Book"/>
              </a:rPr>
              <a:t>Remove</a:t>
            </a:r>
            <a:r>
              <a:rPr lang="en-US" sz="2400" b="0">
                <a:latin typeface="Franklin Gothic Book"/>
              </a:rPr>
              <a:t> </a:t>
            </a:r>
            <a:r>
              <a:rPr lang="en-US" sz="2400">
                <a:solidFill>
                  <a:schemeClr val="tx2"/>
                </a:solidFill>
                <a:latin typeface="Franklin Gothic Book"/>
              </a:rPr>
              <a:t>uncertainty</a:t>
            </a:r>
            <a:r>
              <a:rPr lang="en-US" sz="2400" b="0">
                <a:latin typeface="Franklin Gothic Book"/>
              </a:rPr>
              <a:t> from future production costs by </a:t>
            </a:r>
            <a:r>
              <a:rPr lang="en-US" sz="2400">
                <a:solidFill>
                  <a:schemeClr val="tx2"/>
                </a:solidFill>
                <a:latin typeface="Franklin Gothic Book"/>
              </a:rPr>
              <a:t>forecasting</a:t>
            </a:r>
            <a:r>
              <a:rPr lang="en-US" sz="2400" b="0">
                <a:latin typeface="Franklin Gothic Book"/>
              </a:rPr>
              <a:t> commodity prices and packaging material prices for the next 12 months</a:t>
            </a:r>
            <a:endParaRPr lang="en-US" b="0"/>
          </a:p>
        </p:txBody>
      </p:sp>
      <p:sp>
        <p:nvSpPr>
          <p:cNvPr id="5" name="Date Placeholder 4">
            <a:extLst>
              <a:ext uri="{FF2B5EF4-FFF2-40B4-BE49-F238E27FC236}">
                <a16:creationId xmlns:a16="http://schemas.microsoft.com/office/drawing/2014/main" id="{0036D85F-F921-1524-D827-4E3D93F5C7A0}"/>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8E6F97BB-2E29-C26F-DCC0-D7964EAC6546}"/>
              </a:ext>
            </a:extLst>
          </p:cNvPr>
          <p:cNvSpPr>
            <a:spLocks noGrp="1"/>
          </p:cNvSpPr>
          <p:nvPr>
            <p:ph type="sldNum" sz="quarter" idx="12"/>
          </p:nvPr>
        </p:nvSpPr>
        <p:spPr/>
        <p:txBody>
          <a:bodyPr/>
          <a:lstStyle/>
          <a:p>
            <a:fld id="{8A7A6979-0714-4377-B894-6BE4C2D6E202}" type="slidenum">
              <a:rPr lang="en-US" smtClean="0"/>
              <a:pPr/>
              <a:t>4</a:t>
            </a:fld>
            <a:endParaRPr lang="en-US"/>
          </a:p>
        </p:txBody>
      </p:sp>
      <p:pic>
        <p:nvPicPr>
          <p:cNvPr id="7" name="Picture 6" descr="rocket&quot; Icon - Download for free – Iconduck">
            <a:extLst>
              <a:ext uri="{FF2B5EF4-FFF2-40B4-BE49-F238E27FC236}">
                <a16:creationId xmlns:a16="http://schemas.microsoft.com/office/drawing/2014/main" id="{7206280F-E334-D59A-25B5-3FBEAB5A250C}"/>
              </a:ext>
            </a:extLst>
          </p:cNvPr>
          <p:cNvPicPr>
            <a:picLocks noChangeAspect="1"/>
          </p:cNvPicPr>
          <p:nvPr/>
        </p:nvPicPr>
        <p:blipFill>
          <a:blip r:embed="rId2"/>
          <a:stretch>
            <a:fillRect/>
          </a:stretch>
        </p:blipFill>
        <p:spPr>
          <a:xfrm>
            <a:off x="1965217" y="2210272"/>
            <a:ext cx="1846762" cy="1881911"/>
          </a:xfrm>
          <a:prstGeom prst="rect">
            <a:avLst/>
          </a:prstGeom>
        </p:spPr>
      </p:pic>
      <p:sp>
        <p:nvSpPr>
          <p:cNvPr id="4" name="Rectangle 3">
            <a:extLst>
              <a:ext uri="{FF2B5EF4-FFF2-40B4-BE49-F238E27FC236}">
                <a16:creationId xmlns:a16="http://schemas.microsoft.com/office/drawing/2014/main" id="{53E0882D-BC01-8E73-DF48-31BC43AF8B4E}"/>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3460086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D48BCFA-D8CB-D383-2429-A179FC1534CD}"/>
              </a:ext>
            </a:extLst>
          </p:cNvPr>
          <p:cNvSpPr/>
          <p:nvPr/>
        </p:nvSpPr>
        <p:spPr>
          <a:xfrm>
            <a:off x="8467976" y="1819884"/>
            <a:ext cx="3134264" cy="30048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A071F9-C8BF-1A46-E60A-77300F58EA20}"/>
              </a:ext>
            </a:extLst>
          </p:cNvPr>
          <p:cNvSpPr/>
          <p:nvPr/>
        </p:nvSpPr>
        <p:spPr>
          <a:xfrm>
            <a:off x="5161184" y="1819885"/>
            <a:ext cx="3134264" cy="30048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9F53E9-3E89-32F6-30B5-3E31B00B5E37}"/>
              </a:ext>
            </a:extLst>
          </p:cNvPr>
          <p:cNvSpPr/>
          <p:nvPr/>
        </p:nvSpPr>
        <p:spPr>
          <a:xfrm>
            <a:off x="1868769" y="1819886"/>
            <a:ext cx="3134264" cy="300486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A81052-615A-F465-088A-22B4A74EFF6B}"/>
              </a:ext>
            </a:extLst>
          </p:cNvPr>
          <p:cNvSpPr>
            <a:spLocks noGrp="1"/>
          </p:cNvSpPr>
          <p:nvPr>
            <p:ph type="ctrTitle"/>
          </p:nvPr>
        </p:nvSpPr>
        <p:spPr>
          <a:xfrm>
            <a:off x="2114469" y="167215"/>
            <a:ext cx="9570489" cy="664797"/>
          </a:xfrm>
        </p:spPr>
        <p:txBody>
          <a:bodyPr/>
          <a:lstStyle/>
          <a:p>
            <a:r>
              <a:rPr lang="en-US">
                <a:latin typeface="Franklin Gothic Book"/>
              </a:rPr>
              <a:t>With our forecasted data, we reduce costs by optimizing our hedging strategy, adjusting budgeting and, negotiating better deals</a:t>
            </a:r>
            <a:endParaRPr lang="en-US"/>
          </a:p>
        </p:txBody>
      </p:sp>
      <p:sp>
        <p:nvSpPr>
          <p:cNvPr id="5" name="Date Placeholder 4">
            <a:extLst>
              <a:ext uri="{FF2B5EF4-FFF2-40B4-BE49-F238E27FC236}">
                <a16:creationId xmlns:a16="http://schemas.microsoft.com/office/drawing/2014/main" id="{3934EC1F-246B-A77B-E98E-8E597C6C45D8}"/>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41DCD9C5-DA75-87AA-D48F-114FB2F010A1}"/>
              </a:ext>
            </a:extLst>
          </p:cNvPr>
          <p:cNvSpPr>
            <a:spLocks noGrp="1"/>
          </p:cNvSpPr>
          <p:nvPr>
            <p:ph type="sldNum" sz="quarter" idx="12"/>
          </p:nvPr>
        </p:nvSpPr>
        <p:spPr/>
        <p:txBody>
          <a:bodyPr/>
          <a:lstStyle/>
          <a:p>
            <a:fld id="{8A7A6979-0714-4377-B894-6BE4C2D6E202}" type="slidenum">
              <a:rPr lang="en-US" smtClean="0"/>
              <a:pPr/>
              <a:t>5</a:t>
            </a:fld>
            <a:endParaRPr lang="en-US"/>
          </a:p>
        </p:txBody>
      </p:sp>
      <p:pic>
        <p:nvPicPr>
          <p:cNvPr id="11" name="Picture 10" descr="Passage of time icon on transparent background 19879183 PNG">
            <a:extLst>
              <a:ext uri="{FF2B5EF4-FFF2-40B4-BE49-F238E27FC236}">
                <a16:creationId xmlns:a16="http://schemas.microsoft.com/office/drawing/2014/main" id="{7B7B0DCE-1784-6BEA-CB65-3CF71EBF7323}"/>
              </a:ext>
            </a:extLst>
          </p:cNvPr>
          <p:cNvPicPr>
            <a:picLocks noChangeAspect="1"/>
          </p:cNvPicPr>
          <p:nvPr/>
        </p:nvPicPr>
        <p:blipFill>
          <a:blip r:embed="rId3"/>
          <a:stretch>
            <a:fillRect/>
          </a:stretch>
        </p:blipFill>
        <p:spPr>
          <a:xfrm>
            <a:off x="2487281" y="1911111"/>
            <a:ext cx="2041586" cy="1267365"/>
          </a:xfrm>
          <a:prstGeom prst="rect">
            <a:avLst/>
          </a:prstGeom>
        </p:spPr>
      </p:pic>
      <p:pic>
        <p:nvPicPr>
          <p:cNvPr id="12" name="Picture 11" descr="Budget - Free business and finance icons">
            <a:extLst>
              <a:ext uri="{FF2B5EF4-FFF2-40B4-BE49-F238E27FC236}">
                <a16:creationId xmlns:a16="http://schemas.microsoft.com/office/drawing/2014/main" id="{3BD71EAE-A404-AD9E-1582-5FE53B19B55A}"/>
              </a:ext>
            </a:extLst>
          </p:cNvPr>
          <p:cNvPicPr>
            <a:picLocks noChangeAspect="1"/>
          </p:cNvPicPr>
          <p:nvPr/>
        </p:nvPicPr>
        <p:blipFill>
          <a:blip r:embed="rId4"/>
          <a:stretch>
            <a:fillRect/>
          </a:stretch>
        </p:blipFill>
        <p:spPr>
          <a:xfrm>
            <a:off x="6277154" y="1913626"/>
            <a:ext cx="1276710" cy="1262333"/>
          </a:xfrm>
          <a:prstGeom prst="rect">
            <a:avLst/>
          </a:prstGeom>
        </p:spPr>
      </p:pic>
      <p:pic>
        <p:nvPicPr>
          <p:cNvPr id="14" name="Picture 13" descr="Negotiate PNGs for Free Download">
            <a:extLst>
              <a:ext uri="{FF2B5EF4-FFF2-40B4-BE49-F238E27FC236}">
                <a16:creationId xmlns:a16="http://schemas.microsoft.com/office/drawing/2014/main" id="{C9714E66-275F-0BBA-79C2-33B0FA515F1F}"/>
              </a:ext>
            </a:extLst>
          </p:cNvPr>
          <p:cNvPicPr>
            <a:picLocks noChangeAspect="1"/>
          </p:cNvPicPr>
          <p:nvPr/>
        </p:nvPicPr>
        <p:blipFill>
          <a:blip r:embed="rId5"/>
          <a:stretch>
            <a:fillRect/>
          </a:stretch>
        </p:blipFill>
        <p:spPr>
          <a:xfrm>
            <a:off x="9310778" y="1825962"/>
            <a:ext cx="1449238" cy="1437663"/>
          </a:xfrm>
          <a:prstGeom prst="rect">
            <a:avLst/>
          </a:prstGeom>
        </p:spPr>
      </p:pic>
      <p:sp>
        <p:nvSpPr>
          <p:cNvPr id="21" name="TextBox 20">
            <a:extLst>
              <a:ext uri="{FF2B5EF4-FFF2-40B4-BE49-F238E27FC236}">
                <a16:creationId xmlns:a16="http://schemas.microsoft.com/office/drawing/2014/main" id="{DDD9688D-6A7E-0886-B084-3937EF836ACA}"/>
              </a:ext>
            </a:extLst>
          </p:cNvPr>
          <p:cNvSpPr txBox="1"/>
          <p:nvPr/>
        </p:nvSpPr>
        <p:spPr>
          <a:xfrm>
            <a:off x="5333999" y="3652711"/>
            <a:ext cx="29108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Allocate budget to maximize buying at lower prices</a:t>
            </a:r>
          </a:p>
        </p:txBody>
      </p:sp>
      <p:sp>
        <p:nvSpPr>
          <p:cNvPr id="22" name="TextBox 21">
            <a:extLst>
              <a:ext uri="{FF2B5EF4-FFF2-40B4-BE49-F238E27FC236}">
                <a16:creationId xmlns:a16="http://schemas.microsoft.com/office/drawing/2014/main" id="{9E98FD09-C5A2-26C5-CCDD-F778A6E75A3B}"/>
              </a:ext>
            </a:extLst>
          </p:cNvPr>
          <p:cNvSpPr txBox="1"/>
          <p:nvPr/>
        </p:nvSpPr>
        <p:spPr>
          <a:xfrm>
            <a:off x="8640791" y="3652710"/>
            <a:ext cx="2910839"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Negotiate deals to leverage predicted market prices</a:t>
            </a:r>
          </a:p>
        </p:txBody>
      </p:sp>
      <p:cxnSp>
        <p:nvCxnSpPr>
          <p:cNvPr id="24" name="Straight Arrow Connector 23">
            <a:extLst>
              <a:ext uri="{FF2B5EF4-FFF2-40B4-BE49-F238E27FC236}">
                <a16:creationId xmlns:a16="http://schemas.microsoft.com/office/drawing/2014/main" id="{1A70714E-366A-602E-33C8-94B304DC22AF}"/>
              </a:ext>
            </a:extLst>
          </p:cNvPr>
          <p:cNvCxnSpPr>
            <a:cxnSpLocks/>
          </p:cNvCxnSpPr>
          <p:nvPr/>
        </p:nvCxnSpPr>
        <p:spPr>
          <a:xfrm>
            <a:off x="9145077" y="3458833"/>
            <a:ext cx="1762664" cy="862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8A0B07-4F8E-EEE8-E415-AFDF3FF16D76}"/>
              </a:ext>
            </a:extLst>
          </p:cNvPr>
          <p:cNvCxnSpPr>
            <a:cxnSpLocks/>
          </p:cNvCxnSpPr>
          <p:nvPr/>
        </p:nvCxnSpPr>
        <p:spPr>
          <a:xfrm>
            <a:off x="5895793" y="3458832"/>
            <a:ext cx="1762664" cy="8627"/>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02B806A-2DAE-C25E-83BB-F52C53008DE6}"/>
              </a:ext>
            </a:extLst>
          </p:cNvPr>
          <p:cNvCxnSpPr>
            <a:cxnSpLocks/>
          </p:cNvCxnSpPr>
          <p:nvPr/>
        </p:nvCxnSpPr>
        <p:spPr>
          <a:xfrm>
            <a:off x="2545868" y="3458832"/>
            <a:ext cx="1762664" cy="8627"/>
          </a:xfrm>
          <a:prstGeom prst="straightConnector1">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34BC689-A001-8E60-A425-29CB67F979B5}"/>
              </a:ext>
            </a:extLst>
          </p:cNvPr>
          <p:cNvSpPr txBox="1"/>
          <p:nvPr/>
        </p:nvSpPr>
        <p:spPr>
          <a:xfrm>
            <a:off x="2041584" y="3652710"/>
            <a:ext cx="2939592"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a:t>Optimize hedging strategy and buying of future commodities</a:t>
            </a:r>
          </a:p>
        </p:txBody>
      </p:sp>
      <p:sp>
        <p:nvSpPr>
          <p:cNvPr id="3" name="Rectangle 2">
            <a:extLst>
              <a:ext uri="{FF2B5EF4-FFF2-40B4-BE49-F238E27FC236}">
                <a16:creationId xmlns:a16="http://schemas.microsoft.com/office/drawing/2014/main" id="{A724BEF6-F80F-EB68-AD16-0DE7DB07500B}"/>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141405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P spid="16" grpId="0" animBg="1"/>
      <p:bldP spid="21" grpId="0"/>
      <p:bldP spid="22" grpId="0"/>
      <p:bldP spid="29" grpId="0"/>
    </p:bldLst>
  </p:timing>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1823-320D-E47D-126A-C9D5336C8FA8}"/>
              </a:ext>
            </a:extLst>
          </p:cNvPr>
          <p:cNvSpPr>
            <a:spLocks noGrp="1"/>
          </p:cNvSpPr>
          <p:nvPr>
            <p:ph type="ctrTitle"/>
          </p:nvPr>
        </p:nvSpPr>
        <p:spPr/>
        <p:txBody>
          <a:bodyPr/>
          <a:lstStyle/>
          <a:p>
            <a:r>
              <a:rPr lang="en-TW">
                <a:latin typeface="Impact"/>
              </a:rPr>
              <a:t>2</a:t>
            </a:r>
            <a:endParaRPr lang="en-TW"/>
          </a:p>
        </p:txBody>
      </p:sp>
      <p:sp>
        <p:nvSpPr>
          <p:cNvPr id="3" name="Subtitle 2">
            <a:extLst>
              <a:ext uri="{FF2B5EF4-FFF2-40B4-BE49-F238E27FC236}">
                <a16:creationId xmlns:a16="http://schemas.microsoft.com/office/drawing/2014/main" id="{893511DE-A826-51B0-DFD3-E77E93051BF6}"/>
              </a:ext>
            </a:extLst>
          </p:cNvPr>
          <p:cNvSpPr>
            <a:spLocks noGrp="1"/>
          </p:cNvSpPr>
          <p:nvPr>
            <p:ph type="subTitle" idx="1"/>
          </p:nvPr>
        </p:nvSpPr>
        <p:spPr/>
        <p:txBody>
          <a:bodyPr/>
          <a:lstStyle/>
          <a:p>
            <a:r>
              <a:rPr lang="en-TW"/>
              <a:t>Methodology Overview</a:t>
            </a:r>
          </a:p>
        </p:txBody>
      </p:sp>
      <p:sp>
        <p:nvSpPr>
          <p:cNvPr id="5" name="Date Placeholder 4">
            <a:extLst>
              <a:ext uri="{FF2B5EF4-FFF2-40B4-BE49-F238E27FC236}">
                <a16:creationId xmlns:a16="http://schemas.microsoft.com/office/drawing/2014/main" id="{B88B583A-4710-73D1-71CB-0C810A93062A}"/>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90D42126-E83A-366D-5ED1-DD4E180AD142}"/>
              </a:ext>
            </a:extLst>
          </p:cNvPr>
          <p:cNvSpPr>
            <a:spLocks noGrp="1"/>
          </p:cNvSpPr>
          <p:nvPr>
            <p:ph type="sldNum" sz="quarter" idx="12"/>
          </p:nvPr>
        </p:nvSpPr>
        <p:spPr/>
        <p:txBody>
          <a:bodyPr/>
          <a:lstStyle/>
          <a:p>
            <a:fld id="{8A7A6979-0714-4377-B894-6BE4C2D6E202}" type="slidenum">
              <a:rPr lang="en-US" smtClean="0"/>
              <a:pPr/>
              <a:t>6</a:t>
            </a:fld>
            <a:endParaRPr lang="en-US"/>
          </a:p>
        </p:txBody>
      </p:sp>
    </p:spTree>
    <p:extLst>
      <p:ext uri="{BB962C8B-B14F-4D97-AF65-F5344CB8AC3E}">
        <p14:creationId xmlns:p14="http://schemas.microsoft.com/office/powerpoint/2010/main" val="1316257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9C733-07BD-C7E9-D7EB-2503DD626164}"/>
              </a:ext>
            </a:extLst>
          </p:cNvPr>
          <p:cNvSpPr>
            <a:spLocks noGrp="1"/>
          </p:cNvSpPr>
          <p:nvPr>
            <p:ph type="ctrTitle"/>
          </p:nvPr>
        </p:nvSpPr>
        <p:spPr/>
        <p:txBody>
          <a:bodyPr/>
          <a:lstStyle/>
          <a:p>
            <a:r>
              <a:rPr lang="en-US">
                <a:latin typeface="Franklin Gothic Book"/>
              </a:rPr>
              <a:t>Framework</a:t>
            </a:r>
            <a:endParaRPr lang="en-US"/>
          </a:p>
        </p:txBody>
      </p:sp>
      <p:sp>
        <p:nvSpPr>
          <p:cNvPr id="5" name="Date Placeholder 4">
            <a:extLst>
              <a:ext uri="{FF2B5EF4-FFF2-40B4-BE49-F238E27FC236}">
                <a16:creationId xmlns:a16="http://schemas.microsoft.com/office/drawing/2014/main" id="{ED4B4C8C-42E8-0E4B-33E0-EA71DA40390E}"/>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A14FC39B-A622-4218-4178-73A6619E8E73}"/>
              </a:ext>
            </a:extLst>
          </p:cNvPr>
          <p:cNvSpPr>
            <a:spLocks noGrp="1"/>
          </p:cNvSpPr>
          <p:nvPr>
            <p:ph type="sldNum" sz="quarter" idx="12"/>
          </p:nvPr>
        </p:nvSpPr>
        <p:spPr/>
        <p:txBody>
          <a:bodyPr/>
          <a:lstStyle/>
          <a:p>
            <a:fld id="{8A7A6979-0714-4377-B894-6BE4C2D6E202}" type="slidenum">
              <a:rPr lang="en-US" smtClean="0"/>
              <a:pPr/>
              <a:t>7</a:t>
            </a:fld>
            <a:endParaRPr lang="en-US"/>
          </a:p>
        </p:txBody>
      </p:sp>
      <p:grpSp>
        <p:nvGrpSpPr>
          <p:cNvPr id="7" name="Group 6">
            <a:extLst>
              <a:ext uri="{FF2B5EF4-FFF2-40B4-BE49-F238E27FC236}">
                <a16:creationId xmlns:a16="http://schemas.microsoft.com/office/drawing/2014/main" id="{62E8B701-43AD-563F-E3C8-D47A6A2C2642}"/>
              </a:ext>
            </a:extLst>
          </p:cNvPr>
          <p:cNvGrpSpPr>
            <a:grpSpLocks noChangeAspect="1"/>
          </p:cNvGrpSpPr>
          <p:nvPr/>
        </p:nvGrpSpPr>
        <p:grpSpPr>
          <a:xfrm>
            <a:off x="2107520" y="2371473"/>
            <a:ext cx="8746009" cy="2115053"/>
            <a:chOff x="11346902" y="3726152"/>
            <a:chExt cx="9488503" cy="2294611"/>
          </a:xfrm>
        </p:grpSpPr>
        <p:pic>
          <p:nvPicPr>
            <p:cNvPr id="8" name="Picture 7">
              <a:extLst>
                <a:ext uri="{FF2B5EF4-FFF2-40B4-BE49-F238E27FC236}">
                  <a16:creationId xmlns:a16="http://schemas.microsoft.com/office/drawing/2014/main" id="{E8373130-3A68-275F-5706-819DA1C69B0E}"/>
                </a:ext>
              </a:extLst>
            </p:cNvPr>
            <p:cNvPicPr>
              <a:picLocks noChangeAspect="1"/>
            </p:cNvPicPr>
            <p:nvPr/>
          </p:nvPicPr>
          <p:blipFill rotWithShape="1">
            <a:blip r:embed="rId2"/>
            <a:srcRect l="8292" t="20058" r="7730" b="21557"/>
            <a:stretch/>
          </p:blipFill>
          <p:spPr>
            <a:xfrm>
              <a:off x="11346902" y="3742885"/>
              <a:ext cx="2743982" cy="1091475"/>
            </a:xfrm>
            <a:prstGeom prst="rect">
              <a:avLst/>
            </a:prstGeom>
          </p:spPr>
        </p:pic>
        <p:pic>
          <p:nvPicPr>
            <p:cNvPr id="9" name="Picture 8">
              <a:extLst>
                <a:ext uri="{FF2B5EF4-FFF2-40B4-BE49-F238E27FC236}">
                  <a16:creationId xmlns:a16="http://schemas.microsoft.com/office/drawing/2014/main" id="{031F14AC-1BE4-26AB-1B77-F87E9F4922F4}"/>
                </a:ext>
              </a:extLst>
            </p:cNvPr>
            <p:cNvPicPr>
              <a:picLocks noChangeAspect="1"/>
            </p:cNvPicPr>
            <p:nvPr/>
          </p:nvPicPr>
          <p:blipFill rotWithShape="1">
            <a:blip r:embed="rId2"/>
            <a:srcRect l="8292" t="20058" r="7730" b="21557"/>
            <a:stretch/>
          </p:blipFill>
          <p:spPr>
            <a:xfrm rot="10800000">
              <a:off x="13026370" y="4929288"/>
              <a:ext cx="2743982" cy="1091475"/>
            </a:xfrm>
            <a:prstGeom prst="rect">
              <a:avLst/>
            </a:prstGeom>
          </p:spPr>
        </p:pic>
        <p:pic>
          <p:nvPicPr>
            <p:cNvPr id="10" name="Picture 9">
              <a:extLst>
                <a:ext uri="{FF2B5EF4-FFF2-40B4-BE49-F238E27FC236}">
                  <a16:creationId xmlns:a16="http://schemas.microsoft.com/office/drawing/2014/main" id="{B533E840-0403-B117-A7E7-5B1CF9BD57A0}"/>
                </a:ext>
              </a:extLst>
            </p:cNvPr>
            <p:cNvPicPr>
              <a:picLocks noChangeAspect="1"/>
            </p:cNvPicPr>
            <p:nvPr/>
          </p:nvPicPr>
          <p:blipFill rotWithShape="1">
            <a:blip r:embed="rId2"/>
            <a:srcRect l="8292" t="20058" r="7730" b="21557"/>
            <a:stretch/>
          </p:blipFill>
          <p:spPr>
            <a:xfrm>
              <a:off x="14555269" y="3726152"/>
              <a:ext cx="2743982" cy="1091475"/>
            </a:xfrm>
            <a:prstGeom prst="rect">
              <a:avLst/>
            </a:prstGeom>
          </p:spPr>
        </p:pic>
        <p:pic>
          <p:nvPicPr>
            <p:cNvPr id="11" name="Picture 10" descr="Data collection icon vector sign and symbol isolated on white background, Data  collection logo concept Stock Vector | Adobe Stock">
              <a:extLst>
                <a:ext uri="{FF2B5EF4-FFF2-40B4-BE49-F238E27FC236}">
                  <a16:creationId xmlns:a16="http://schemas.microsoft.com/office/drawing/2014/main" id="{C8DA4CED-656A-E40E-AD4F-FF63496086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45" t="5045" r="16951" b="20524"/>
            <a:stretch/>
          </p:blipFill>
          <p:spPr bwMode="auto">
            <a:xfrm>
              <a:off x="12239592" y="4066187"/>
              <a:ext cx="861297" cy="9525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yellow and blue funnel with blue circles and connected dots&#10;&#10;Description automatically generated">
              <a:extLst>
                <a:ext uri="{FF2B5EF4-FFF2-40B4-BE49-F238E27FC236}">
                  <a16:creationId xmlns:a16="http://schemas.microsoft.com/office/drawing/2014/main" id="{38482F69-18BC-E3F9-681B-9D260F52C0EA}"/>
                </a:ext>
              </a:extLst>
            </p:cNvPr>
            <p:cNvPicPr>
              <a:picLocks noChangeAspect="1"/>
            </p:cNvPicPr>
            <p:nvPr/>
          </p:nvPicPr>
          <p:blipFill rotWithShape="1">
            <a:blip r:embed="rId4"/>
            <a:srcRect l="13318" r="9921" b="36774"/>
            <a:stretch/>
          </p:blipFill>
          <p:spPr>
            <a:xfrm>
              <a:off x="13992383" y="5008486"/>
              <a:ext cx="861297" cy="735224"/>
            </a:xfrm>
            <a:prstGeom prst="rect">
              <a:avLst/>
            </a:prstGeom>
          </p:spPr>
        </p:pic>
        <p:pic>
          <p:nvPicPr>
            <p:cNvPr id="13" name="Picture 12" descr="Premium Vector | Neuron logo or nerve cell logo designmolecule logo  illustration template icon with vector concept">
              <a:extLst>
                <a:ext uri="{FF2B5EF4-FFF2-40B4-BE49-F238E27FC236}">
                  <a16:creationId xmlns:a16="http://schemas.microsoft.com/office/drawing/2014/main" id="{5D6110B0-8A12-1354-0566-A9F56166D9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97" t="14704" r="13480" b="14992"/>
            <a:stretch/>
          </p:blipFill>
          <p:spPr bwMode="auto">
            <a:xfrm>
              <a:off x="15437427" y="4072884"/>
              <a:ext cx="861297" cy="8562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7B415FE-276C-E2C6-6FCB-50C07FE186FC}"/>
                </a:ext>
              </a:extLst>
            </p:cNvPr>
            <p:cNvPicPr>
              <a:picLocks noChangeAspect="1"/>
            </p:cNvPicPr>
            <p:nvPr/>
          </p:nvPicPr>
          <p:blipFill rotWithShape="1">
            <a:blip r:embed="rId2"/>
            <a:srcRect l="8292" t="20058" r="7730" b="21557"/>
            <a:stretch/>
          </p:blipFill>
          <p:spPr>
            <a:xfrm rot="10800000">
              <a:off x="16309813" y="4927246"/>
              <a:ext cx="2743982" cy="1091475"/>
            </a:xfrm>
            <a:prstGeom prst="rect">
              <a:avLst/>
            </a:prstGeom>
          </p:spPr>
        </p:pic>
        <p:pic>
          <p:nvPicPr>
            <p:cNvPr id="15" name="Picture 14" descr="Fine tuning icon gear and screwdriver service Vector Image">
              <a:extLst>
                <a:ext uri="{FF2B5EF4-FFF2-40B4-BE49-F238E27FC236}">
                  <a16:creationId xmlns:a16="http://schemas.microsoft.com/office/drawing/2014/main" id="{A2F382D1-6822-2F7F-592C-42B6CD36F19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115" t="20407" r="24644" b="29794"/>
            <a:stretch/>
          </p:blipFill>
          <p:spPr bwMode="auto">
            <a:xfrm>
              <a:off x="17215977" y="4777759"/>
              <a:ext cx="985872" cy="97756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0C86E9FE-BAC2-E988-FBE8-84AA78FCBFE3}"/>
                </a:ext>
              </a:extLst>
            </p:cNvPr>
            <p:cNvPicPr>
              <a:picLocks noChangeAspect="1"/>
            </p:cNvPicPr>
            <p:nvPr/>
          </p:nvPicPr>
          <p:blipFill rotWithShape="1">
            <a:blip r:embed="rId2"/>
            <a:srcRect l="8292" t="20058" r="7730" b="21557"/>
            <a:stretch/>
          </p:blipFill>
          <p:spPr>
            <a:xfrm>
              <a:off x="18091423" y="3760877"/>
              <a:ext cx="2743982" cy="1091475"/>
            </a:xfrm>
            <a:prstGeom prst="rect">
              <a:avLst/>
            </a:prstGeom>
          </p:spPr>
        </p:pic>
        <p:pic>
          <p:nvPicPr>
            <p:cNvPr id="17" name="Picture 16" descr="Extrapolation and Canada's vaccination roll out.">
              <a:extLst>
                <a:ext uri="{FF2B5EF4-FFF2-40B4-BE49-F238E27FC236}">
                  <a16:creationId xmlns:a16="http://schemas.microsoft.com/office/drawing/2014/main" id="{335696D6-3FE0-53D0-2E71-5DD74D2863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6106" b="-29809"/>
            <a:stretch/>
          </p:blipFill>
          <p:spPr bwMode="auto">
            <a:xfrm>
              <a:off x="19029438" y="4096083"/>
              <a:ext cx="765921" cy="77553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FE5234B3-284A-79DC-DE07-E3596AD34F01}"/>
              </a:ext>
            </a:extLst>
          </p:cNvPr>
          <p:cNvSpPr txBox="1"/>
          <p:nvPr/>
        </p:nvSpPr>
        <p:spPr>
          <a:xfrm>
            <a:off x="2333235" y="1973816"/>
            <a:ext cx="2077830" cy="369332"/>
          </a:xfrm>
          <a:prstGeom prst="rect">
            <a:avLst/>
          </a:prstGeom>
          <a:noFill/>
        </p:spPr>
        <p:txBody>
          <a:bodyPr wrap="square" rtlCol="0">
            <a:spAutoFit/>
          </a:bodyPr>
          <a:lstStyle/>
          <a:p>
            <a:r>
              <a:rPr lang="en-US"/>
              <a:t>Data Preprocessing</a:t>
            </a:r>
            <a:endParaRPr lang="en-PK"/>
          </a:p>
        </p:txBody>
      </p:sp>
      <p:sp>
        <p:nvSpPr>
          <p:cNvPr id="19" name="TextBox 18">
            <a:extLst>
              <a:ext uri="{FF2B5EF4-FFF2-40B4-BE49-F238E27FC236}">
                <a16:creationId xmlns:a16="http://schemas.microsoft.com/office/drawing/2014/main" id="{31E12E39-9D21-CB58-5219-7A6F3B2709A4}"/>
              </a:ext>
            </a:extLst>
          </p:cNvPr>
          <p:cNvSpPr txBox="1"/>
          <p:nvPr/>
        </p:nvSpPr>
        <p:spPr>
          <a:xfrm>
            <a:off x="5070399" y="1967152"/>
            <a:ext cx="2604377" cy="369332"/>
          </a:xfrm>
          <a:prstGeom prst="rect">
            <a:avLst/>
          </a:prstGeom>
          <a:noFill/>
        </p:spPr>
        <p:txBody>
          <a:bodyPr wrap="square" rtlCol="0">
            <a:spAutoFit/>
          </a:bodyPr>
          <a:lstStyle/>
          <a:p>
            <a:r>
              <a:rPr lang="en-US"/>
              <a:t>Build Predictive Models</a:t>
            </a:r>
            <a:endParaRPr lang="en-PK"/>
          </a:p>
        </p:txBody>
      </p:sp>
      <p:sp>
        <p:nvSpPr>
          <p:cNvPr id="20" name="TextBox 19">
            <a:extLst>
              <a:ext uri="{FF2B5EF4-FFF2-40B4-BE49-F238E27FC236}">
                <a16:creationId xmlns:a16="http://schemas.microsoft.com/office/drawing/2014/main" id="{8AA166A5-3BD1-FA45-426D-AF73431F712D}"/>
              </a:ext>
            </a:extLst>
          </p:cNvPr>
          <p:cNvSpPr txBox="1"/>
          <p:nvPr/>
        </p:nvSpPr>
        <p:spPr>
          <a:xfrm>
            <a:off x="3881280" y="4548193"/>
            <a:ext cx="2214720" cy="369332"/>
          </a:xfrm>
          <a:prstGeom prst="rect">
            <a:avLst/>
          </a:prstGeom>
          <a:noFill/>
        </p:spPr>
        <p:txBody>
          <a:bodyPr wrap="square" rtlCol="0">
            <a:spAutoFit/>
          </a:bodyPr>
          <a:lstStyle/>
          <a:p>
            <a:r>
              <a:rPr lang="en-US"/>
              <a:t>Feature Engineering</a:t>
            </a:r>
            <a:endParaRPr lang="en-PK"/>
          </a:p>
        </p:txBody>
      </p:sp>
      <p:sp>
        <p:nvSpPr>
          <p:cNvPr id="3" name="TextBox 2">
            <a:extLst>
              <a:ext uri="{FF2B5EF4-FFF2-40B4-BE49-F238E27FC236}">
                <a16:creationId xmlns:a16="http://schemas.microsoft.com/office/drawing/2014/main" id="{93D23B13-F041-F40A-9555-09E115440C6C}"/>
              </a:ext>
            </a:extLst>
          </p:cNvPr>
          <p:cNvSpPr txBox="1"/>
          <p:nvPr/>
        </p:nvSpPr>
        <p:spPr>
          <a:xfrm>
            <a:off x="7198248" y="4555076"/>
            <a:ext cx="2604377" cy="369332"/>
          </a:xfrm>
          <a:prstGeom prst="rect">
            <a:avLst/>
          </a:prstGeom>
          <a:noFill/>
        </p:spPr>
        <p:txBody>
          <a:bodyPr wrap="square" lIns="91440" tIns="45720" rIns="91440" bIns="45720" rtlCol="0" anchor="t">
            <a:spAutoFit/>
          </a:bodyPr>
          <a:lstStyle/>
          <a:p>
            <a:r>
              <a:rPr lang="en-US"/>
              <a:t>Model Comparison</a:t>
            </a:r>
          </a:p>
        </p:txBody>
      </p:sp>
      <p:sp>
        <p:nvSpPr>
          <p:cNvPr id="4" name="TextBox 3">
            <a:extLst>
              <a:ext uri="{FF2B5EF4-FFF2-40B4-BE49-F238E27FC236}">
                <a16:creationId xmlns:a16="http://schemas.microsoft.com/office/drawing/2014/main" id="{F4C04CB9-E189-08AD-26A0-108A4F7DD4A1}"/>
              </a:ext>
            </a:extLst>
          </p:cNvPr>
          <p:cNvSpPr txBox="1"/>
          <p:nvPr/>
        </p:nvSpPr>
        <p:spPr>
          <a:xfrm>
            <a:off x="8928678" y="1967151"/>
            <a:ext cx="1268526" cy="369332"/>
          </a:xfrm>
          <a:prstGeom prst="rect">
            <a:avLst/>
          </a:prstGeom>
          <a:noFill/>
        </p:spPr>
        <p:txBody>
          <a:bodyPr wrap="square" lIns="91440" tIns="45720" rIns="91440" bIns="45720" rtlCol="0" anchor="t">
            <a:spAutoFit/>
          </a:bodyPr>
          <a:lstStyle/>
          <a:p>
            <a:r>
              <a:rPr lang="en-US"/>
              <a:t>Predictions</a:t>
            </a:r>
          </a:p>
        </p:txBody>
      </p:sp>
      <p:sp>
        <p:nvSpPr>
          <p:cNvPr id="21" name="Rectangle 20">
            <a:extLst>
              <a:ext uri="{FF2B5EF4-FFF2-40B4-BE49-F238E27FC236}">
                <a16:creationId xmlns:a16="http://schemas.microsoft.com/office/drawing/2014/main" id="{7013C6BB-C21D-1B01-73D5-0B0AB616A1D8}"/>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3286716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F82E-117A-3A0D-9CE9-54B763CD31E2}"/>
              </a:ext>
            </a:extLst>
          </p:cNvPr>
          <p:cNvSpPr>
            <a:spLocks noGrp="1"/>
          </p:cNvSpPr>
          <p:nvPr>
            <p:ph type="ctrTitle"/>
          </p:nvPr>
        </p:nvSpPr>
        <p:spPr/>
        <p:txBody>
          <a:bodyPr/>
          <a:lstStyle/>
          <a:p>
            <a:r>
              <a:rPr lang="en-TW">
                <a:latin typeface="Franklin Gothic Book"/>
              </a:rPr>
              <a:t>Understanding and Preprocessing Data</a:t>
            </a:r>
            <a:endParaRPr lang="en-US"/>
          </a:p>
        </p:txBody>
      </p:sp>
      <p:sp>
        <p:nvSpPr>
          <p:cNvPr id="5" name="Date Placeholder 4">
            <a:extLst>
              <a:ext uri="{FF2B5EF4-FFF2-40B4-BE49-F238E27FC236}">
                <a16:creationId xmlns:a16="http://schemas.microsoft.com/office/drawing/2014/main" id="{BAAEEB7B-70CF-C42E-472C-618611B2FA71}"/>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B2C12A67-30EA-7F4D-ECC1-5E59D6E8E13E}"/>
              </a:ext>
            </a:extLst>
          </p:cNvPr>
          <p:cNvSpPr>
            <a:spLocks noGrp="1"/>
          </p:cNvSpPr>
          <p:nvPr>
            <p:ph type="sldNum" sz="quarter" idx="12"/>
          </p:nvPr>
        </p:nvSpPr>
        <p:spPr/>
        <p:txBody>
          <a:bodyPr/>
          <a:lstStyle/>
          <a:p>
            <a:fld id="{8A7A6979-0714-4377-B894-6BE4C2D6E202}" type="slidenum">
              <a:rPr lang="en-US" smtClean="0"/>
              <a:pPr/>
              <a:t>8</a:t>
            </a:fld>
            <a:endParaRPr lang="en-US"/>
          </a:p>
        </p:txBody>
      </p:sp>
      <p:cxnSp>
        <p:nvCxnSpPr>
          <p:cNvPr id="28" name="Straight Connector 27">
            <a:extLst>
              <a:ext uri="{FF2B5EF4-FFF2-40B4-BE49-F238E27FC236}">
                <a16:creationId xmlns:a16="http://schemas.microsoft.com/office/drawing/2014/main" id="{88A24487-9299-DBC7-6F4B-8E11B9C121FA}"/>
              </a:ext>
            </a:extLst>
          </p:cNvPr>
          <p:cNvCxnSpPr/>
          <p:nvPr/>
        </p:nvCxnSpPr>
        <p:spPr>
          <a:xfrm>
            <a:off x="4346917" y="1024081"/>
            <a:ext cx="0" cy="483928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3BE9A49-99A4-C731-7A76-14B4ED9CD8B2}"/>
              </a:ext>
            </a:extLst>
          </p:cNvPr>
          <p:cNvSpPr txBox="1"/>
          <p:nvPr/>
        </p:nvSpPr>
        <p:spPr>
          <a:xfrm>
            <a:off x="2301241" y="1781868"/>
            <a:ext cx="1948177" cy="369332"/>
          </a:xfrm>
          <a:prstGeom prst="rect">
            <a:avLst/>
          </a:prstGeom>
          <a:noFill/>
        </p:spPr>
        <p:txBody>
          <a:bodyPr wrap="square" lIns="91440" tIns="45720" rIns="91440" bIns="45720" rtlCol="0" anchor="t">
            <a:spAutoFit/>
          </a:bodyPr>
          <a:lstStyle/>
          <a:p>
            <a:r>
              <a:rPr lang="en-US">
                <a:latin typeface="Aptos"/>
              </a:rPr>
              <a:t>Data Insights</a:t>
            </a:r>
            <a:endParaRPr lang="en-US"/>
          </a:p>
        </p:txBody>
      </p:sp>
      <p:sp>
        <p:nvSpPr>
          <p:cNvPr id="30" name="TextBox 29">
            <a:extLst>
              <a:ext uri="{FF2B5EF4-FFF2-40B4-BE49-F238E27FC236}">
                <a16:creationId xmlns:a16="http://schemas.microsoft.com/office/drawing/2014/main" id="{2CFAC124-4A2C-C881-C14E-06D0CFED2A42}"/>
              </a:ext>
            </a:extLst>
          </p:cNvPr>
          <p:cNvSpPr txBox="1"/>
          <p:nvPr/>
        </p:nvSpPr>
        <p:spPr>
          <a:xfrm>
            <a:off x="2283967" y="3035263"/>
            <a:ext cx="1948177" cy="646331"/>
          </a:xfrm>
          <a:prstGeom prst="rect">
            <a:avLst/>
          </a:prstGeom>
          <a:noFill/>
        </p:spPr>
        <p:txBody>
          <a:bodyPr wrap="square" lIns="91440" tIns="45720" rIns="91440" bIns="45720" rtlCol="0" anchor="t">
            <a:spAutoFit/>
          </a:bodyPr>
          <a:lstStyle/>
          <a:p>
            <a:r>
              <a:rPr lang="en-US">
                <a:latin typeface="Aptos"/>
              </a:rPr>
              <a:t>Business Understanding</a:t>
            </a:r>
            <a:endParaRPr lang="en-US"/>
          </a:p>
        </p:txBody>
      </p:sp>
      <p:sp>
        <p:nvSpPr>
          <p:cNvPr id="31" name="TextBox 30">
            <a:extLst>
              <a:ext uri="{FF2B5EF4-FFF2-40B4-BE49-F238E27FC236}">
                <a16:creationId xmlns:a16="http://schemas.microsoft.com/office/drawing/2014/main" id="{B74914B9-01AF-6649-AA28-D579B56027CE}"/>
              </a:ext>
            </a:extLst>
          </p:cNvPr>
          <p:cNvSpPr txBox="1"/>
          <p:nvPr/>
        </p:nvSpPr>
        <p:spPr>
          <a:xfrm>
            <a:off x="2301241" y="4554556"/>
            <a:ext cx="1948177" cy="369332"/>
          </a:xfrm>
          <a:prstGeom prst="rect">
            <a:avLst/>
          </a:prstGeom>
          <a:noFill/>
        </p:spPr>
        <p:txBody>
          <a:bodyPr wrap="square" lIns="91440" tIns="45720" rIns="91440" bIns="45720" rtlCol="0" anchor="t">
            <a:spAutoFit/>
          </a:bodyPr>
          <a:lstStyle/>
          <a:p>
            <a:r>
              <a:rPr lang="en-US">
                <a:latin typeface="Aptos"/>
              </a:rPr>
              <a:t>Transformation</a:t>
            </a:r>
            <a:endParaRPr lang="en-US">
              <a:latin typeface="Aptos" panose="020B0004020202020204" pitchFamily="34" charset="0"/>
            </a:endParaRPr>
          </a:p>
        </p:txBody>
      </p:sp>
      <p:pic>
        <p:nvPicPr>
          <p:cNvPr id="32" name="Graphic 31" descr="Acorn with solid fill">
            <a:extLst>
              <a:ext uri="{FF2B5EF4-FFF2-40B4-BE49-F238E27FC236}">
                <a16:creationId xmlns:a16="http://schemas.microsoft.com/office/drawing/2014/main" id="{2F1FAC13-BF6C-168D-346F-90B904B0F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2492" y="4466023"/>
            <a:ext cx="540000" cy="540000"/>
          </a:xfrm>
          <a:prstGeom prst="rect">
            <a:avLst/>
          </a:prstGeom>
        </p:spPr>
      </p:pic>
      <p:pic>
        <p:nvPicPr>
          <p:cNvPr id="33" name="Graphic 32" descr="Acorn with solid fill">
            <a:extLst>
              <a:ext uri="{FF2B5EF4-FFF2-40B4-BE49-F238E27FC236}">
                <a16:creationId xmlns:a16="http://schemas.microsoft.com/office/drawing/2014/main" id="{2D863057-B121-D013-7350-63DC1A3395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5218" y="3073055"/>
            <a:ext cx="540000" cy="540000"/>
          </a:xfrm>
          <a:prstGeom prst="rect">
            <a:avLst/>
          </a:prstGeom>
        </p:spPr>
      </p:pic>
      <p:pic>
        <p:nvPicPr>
          <p:cNvPr id="34" name="Graphic 33" descr="Acorn with solid fill">
            <a:extLst>
              <a:ext uri="{FF2B5EF4-FFF2-40B4-BE49-F238E27FC236}">
                <a16:creationId xmlns:a16="http://schemas.microsoft.com/office/drawing/2014/main" id="{5AAD21A6-72F2-DB59-F64A-42F670560A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2492" y="1801434"/>
            <a:ext cx="540000" cy="540000"/>
          </a:xfrm>
          <a:prstGeom prst="rect">
            <a:avLst/>
          </a:prstGeom>
        </p:spPr>
      </p:pic>
      <p:sp>
        <p:nvSpPr>
          <p:cNvPr id="36" name="Rectangle 35">
            <a:extLst>
              <a:ext uri="{FF2B5EF4-FFF2-40B4-BE49-F238E27FC236}">
                <a16:creationId xmlns:a16="http://schemas.microsoft.com/office/drawing/2014/main" id="{B1D4E122-9408-2D3E-A6E2-C437DD525743}"/>
              </a:ext>
            </a:extLst>
          </p:cNvPr>
          <p:cNvSpPr/>
          <p:nvPr/>
        </p:nvSpPr>
        <p:spPr>
          <a:xfrm>
            <a:off x="4723966" y="1312513"/>
            <a:ext cx="6758938" cy="4213275"/>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K" sz="1800" b="0" i="0" u="none" strike="noStrike" kern="0" cap="none" spc="0" normalizeH="0" baseline="0" noProof="0">
              <a:ln>
                <a:noFill/>
              </a:ln>
              <a:solidFill>
                <a:prstClr val="white"/>
              </a:solidFill>
              <a:effectLst/>
              <a:uLnTx/>
              <a:uFillTx/>
              <a:ea typeface="+mn-ea"/>
              <a:cs typeface="+mn-cs"/>
            </a:endParaRPr>
          </a:p>
        </p:txBody>
      </p:sp>
      <p:sp>
        <p:nvSpPr>
          <p:cNvPr id="37" name="Rectangle 36">
            <a:extLst>
              <a:ext uri="{FF2B5EF4-FFF2-40B4-BE49-F238E27FC236}">
                <a16:creationId xmlns:a16="http://schemas.microsoft.com/office/drawing/2014/main" id="{50A17F03-9EB1-F446-38C4-E7B437924AD7}"/>
              </a:ext>
            </a:extLst>
          </p:cNvPr>
          <p:cNvSpPr/>
          <p:nvPr/>
        </p:nvSpPr>
        <p:spPr>
          <a:xfrm>
            <a:off x="8292728" y="2066965"/>
            <a:ext cx="2952000" cy="1656000"/>
          </a:xfrm>
          <a:prstGeom prst="rect">
            <a:avLst/>
          </a:prstGeom>
          <a:solidFill>
            <a:sysClr val="window" lastClr="FFFFFF">
              <a:lumMod val="95000"/>
            </a:sysClr>
          </a:solidFill>
          <a:ln w="12700" cap="flat" cmpd="sng" algn="ctr">
            <a:no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W" sz="1800" b="0" i="0" u="none" strike="noStrike" kern="1200" cap="none" spc="0" normalizeH="0" baseline="0" noProof="0">
              <a:ln>
                <a:noFill/>
              </a:ln>
              <a:solidFill>
                <a:prstClr val="white"/>
              </a:solidFill>
              <a:effectLst/>
              <a:uLnTx/>
              <a:uFillTx/>
              <a:ea typeface="+mn-ea"/>
              <a:cs typeface="+mn-cs"/>
            </a:endParaRPr>
          </a:p>
        </p:txBody>
      </p:sp>
      <p:sp>
        <p:nvSpPr>
          <p:cNvPr id="38" name="Rectangle 37">
            <a:extLst>
              <a:ext uri="{FF2B5EF4-FFF2-40B4-BE49-F238E27FC236}">
                <a16:creationId xmlns:a16="http://schemas.microsoft.com/office/drawing/2014/main" id="{DA1FBDB6-77EE-1D1D-2B3B-946B392B6B14}"/>
              </a:ext>
            </a:extLst>
          </p:cNvPr>
          <p:cNvSpPr/>
          <p:nvPr/>
        </p:nvSpPr>
        <p:spPr>
          <a:xfrm>
            <a:off x="4967135" y="2062439"/>
            <a:ext cx="2952000" cy="1656000"/>
          </a:xfrm>
          <a:prstGeom prst="rect">
            <a:avLst/>
          </a:prstGeom>
          <a:solidFill>
            <a:sysClr val="window" lastClr="FFFFFF">
              <a:lumMod val="95000"/>
            </a:sysClr>
          </a:solidFill>
          <a:ln w="12700" cap="flat" cmpd="sng" algn="ctr">
            <a:no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TW" sz="1800" b="0" i="0" u="none" strike="noStrike" kern="1200" cap="none" spc="0" normalizeH="0" baseline="0" noProof="0">
              <a:ln>
                <a:noFill/>
              </a:ln>
              <a:solidFill>
                <a:prstClr val="white"/>
              </a:solidFill>
              <a:effectLst/>
              <a:uLnTx/>
              <a:uFillTx/>
              <a:ea typeface="+mn-ea"/>
              <a:cs typeface="+mn-cs"/>
            </a:endParaRPr>
          </a:p>
        </p:txBody>
      </p:sp>
      <p:sp>
        <p:nvSpPr>
          <p:cNvPr id="39" name="Rectangle 38">
            <a:extLst>
              <a:ext uri="{FF2B5EF4-FFF2-40B4-BE49-F238E27FC236}">
                <a16:creationId xmlns:a16="http://schemas.microsoft.com/office/drawing/2014/main" id="{07B4B223-E5E4-C1BD-AD85-3C4CD0E5C7E0}"/>
              </a:ext>
            </a:extLst>
          </p:cNvPr>
          <p:cNvSpPr/>
          <p:nvPr/>
        </p:nvSpPr>
        <p:spPr>
          <a:xfrm>
            <a:off x="4967135" y="3882816"/>
            <a:ext cx="6282586" cy="1500494"/>
          </a:xfrm>
          <a:prstGeom prst="rect">
            <a:avLst/>
          </a:prstGeom>
          <a:solidFill>
            <a:sysClr val="window" lastClr="FFFFFF">
              <a:lumMod val="95000"/>
            </a:sysClr>
          </a:solidFill>
          <a:ln w="12700" cap="flat" cmpd="sng" algn="ctr">
            <a:no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K" sz="1600" b="0" i="0" u="none" strike="noStrike" kern="1200" cap="none" spc="0" normalizeH="0" baseline="0" noProof="0">
              <a:ln>
                <a:noFill/>
              </a:ln>
              <a:solidFill>
                <a:prstClr val="black"/>
              </a:solidFill>
              <a:effectLst/>
              <a:uLnTx/>
              <a:uFillTx/>
              <a:ea typeface="+mn-ea"/>
              <a:cs typeface="+mn-cs"/>
            </a:endParaRPr>
          </a:p>
        </p:txBody>
      </p:sp>
      <p:sp>
        <p:nvSpPr>
          <p:cNvPr id="40" name="Rectangle 39">
            <a:extLst>
              <a:ext uri="{FF2B5EF4-FFF2-40B4-BE49-F238E27FC236}">
                <a16:creationId xmlns:a16="http://schemas.microsoft.com/office/drawing/2014/main" id="{51088485-F09B-5617-F5F0-A908A50E8951}"/>
              </a:ext>
            </a:extLst>
          </p:cNvPr>
          <p:cNvSpPr/>
          <p:nvPr/>
        </p:nvSpPr>
        <p:spPr>
          <a:xfrm>
            <a:off x="4967135" y="1469061"/>
            <a:ext cx="6282585" cy="511444"/>
          </a:xfrm>
          <a:prstGeom prst="rect">
            <a:avLst/>
          </a:prstGeom>
          <a:solidFill>
            <a:srgbClr val="CFB991"/>
          </a:solidFill>
          <a:ln w="12700" cap="flat" cmpd="sng" algn="ctr">
            <a:no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ea typeface="+mn-ea"/>
                <a:cs typeface="+mn-cs"/>
              </a:rPr>
              <a:t>Data Preprocessing</a:t>
            </a:r>
            <a:endParaRPr kumimoji="0" lang="en-TW" sz="1800" b="0" i="0" u="none" strike="noStrike" kern="1200" cap="none" spc="0" normalizeH="0" baseline="0" noProof="0">
              <a:ln>
                <a:noFill/>
              </a:ln>
              <a:solidFill>
                <a:prstClr val="black"/>
              </a:solidFill>
              <a:effectLst/>
              <a:uLnTx/>
              <a:uFillTx/>
              <a:ea typeface="+mn-ea"/>
              <a:cs typeface="+mn-cs"/>
            </a:endParaRPr>
          </a:p>
        </p:txBody>
      </p:sp>
      <p:grpSp>
        <p:nvGrpSpPr>
          <p:cNvPr id="41" name="Group 40">
            <a:extLst>
              <a:ext uri="{FF2B5EF4-FFF2-40B4-BE49-F238E27FC236}">
                <a16:creationId xmlns:a16="http://schemas.microsoft.com/office/drawing/2014/main" id="{FA94F7BF-162C-DAA2-9F83-C101EE73FE12}"/>
              </a:ext>
            </a:extLst>
          </p:cNvPr>
          <p:cNvGrpSpPr/>
          <p:nvPr/>
        </p:nvGrpSpPr>
        <p:grpSpPr>
          <a:xfrm>
            <a:off x="5318068" y="2150536"/>
            <a:ext cx="2268000" cy="646331"/>
            <a:chOff x="1792829" y="1204794"/>
            <a:chExt cx="2268000" cy="646331"/>
          </a:xfrm>
        </p:grpSpPr>
        <p:sp>
          <p:nvSpPr>
            <p:cNvPr id="42" name="Rectangle 41">
              <a:extLst>
                <a:ext uri="{FF2B5EF4-FFF2-40B4-BE49-F238E27FC236}">
                  <a16:creationId xmlns:a16="http://schemas.microsoft.com/office/drawing/2014/main" id="{04CAF625-5BE3-2840-06E7-F3C8F57AC4EE}"/>
                </a:ext>
              </a:extLst>
            </p:cNvPr>
            <p:cNvSpPr/>
            <p:nvPr/>
          </p:nvSpPr>
          <p:spPr>
            <a:xfrm>
              <a:off x="1792829" y="1204794"/>
              <a:ext cx="2268000" cy="64633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ea typeface="+mn-ea"/>
                <a:cs typeface="+mn-cs"/>
              </a:endParaRPr>
            </a:p>
          </p:txBody>
        </p:sp>
        <p:sp>
          <p:nvSpPr>
            <p:cNvPr id="43" name="TextBox 5">
              <a:extLst>
                <a:ext uri="{FF2B5EF4-FFF2-40B4-BE49-F238E27FC236}">
                  <a16:creationId xmlns:a16="http://schemas.microsoft.com/office/drawing/2014/main" id="{8859CDCB-BCC4-E602-31A2-59943BD908F5}"/>
                </a:ext>
              </a:extLst>
            </p:cNvPr>
            <p:cNvSpPr txBox="1"/>
            <p:nvPr/>
          </p:nvSpPr>
          <p:spPr>
            <a:xfrm>
              <a:off x="2369795" y="1231890"/>
              <a:ext cx="1483010" cy="584775"/>
            </a:xfrm>
            <a:prstGeom prst="rect">
              <a:avLst/>
            </a:prstGeom>
            <a:noFill/>
          </p:spPr>
          <p:txBody>
            <a:bodyPr wrap="square" rtlCol="0">
              <a:spAutoFit/>
            </a:bodyPr>
            <a:ls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ea typeface="+mn-ea"/>
                  <a:cs typeface="+mn-cs"/>
                </a:rPr>
                <a:t>Exploratory Data Analysis</a:t>
              </a:r>
              <a:endParaRPr kumimoji="0" lang="en-PK" sz="1600" b="0" i="0" u="none" strike="noStrike" kern="1200" cap="none" spc="0" normalizeH="0" baseline="0" noProof="0">
                <a:ln>
                  <a:noFill/>
                </a:ln>
                <a:solidFill>
                  <a:prstClr val="black">
                    <a:lumMod val="85000"/>
                    <a:lumOff val="15000"/>
                  </a:prstClr>
                </a:solidFill>
                <a:effectLst/>
                <a:uLnTx/>
                <a:uFillTx/>
                <a:ea typeface="+mn-ea"/>
                <a:cs typeface="+mn-cs"/>
              </a:endParaRPr>
            </a:p>
          </p:txBody>
        </p:sp>
        <p:pic>
          <p:nvPicPr>
            <p:cNvPr id="44" name="Graphic 7" descr="Bar chart outline">
              <a:extLst>
                <a:ext uri="{FF2B5EF4-FFF2-40B4-BE49-F238E27FC236}">
                  <a16:creationId xmlns:a16="http://schemas.microsoft.com/office/drawing/2014/main" id="{C3BE1DDE-4BB0-810F-779F-ED31138BA61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13087" y="1258488"/>
              <a:ext cx="556708" cy="556708"/>
            </a:xfrm>
            <a:prstGeom prst="rect">
              <a:avLst/>
            </a:prstGeom>
          </p:spPr>
        </p:pic>
      </p:grpSp>
      <p:grpSp>
        <p:nvGrpSpPr>
          <p:cNvPr id="45" name="Group 44">
            <a:extLst>
              <a:ext uri="{FF2B5EF4-FFF2-40B4-BE49-F238E27FC236}">
                <a16:creationId xmlns:a16="http://schemas.microsoft.com/office/drawing/2014/main" id="{5E13DD15-8665-D94D-F3E7-5CC5D4FBA56B}"/>
              </a:ext>
            </a:extLst>
          </p:cNvPr>
          <p:cNvGrpSpPr/>
          <p:nvPr/>
        </p:nvGrpSpPr>
        <p:grpSpPr>
          <a:xfrm>
            <a:off x="5303116" y="2997056"/>
            <a:ext cx="2268000" cy="646331"/>
            <a:chOff x="1777877" y="2051314"/>
            <a:chExt cx="2268000" cy="646331"/>
          </a:xfrm>
        </p:grpSpPr>
        <p:sp>
          <p:nvSpPr>
            <p:cNvPr id="46" name="Rectangle 45">
              <a:extLst>
                <a:ext uri="{FF2B5EF4-FFF2-40B4-BE49-F238E27FC236}">
                  <a16:creationId xmlns:a16="http://schemas.microsoft.com/office/drawing/2014/main" id="{6D517DB3-0303-08CE-577D-3518C3DB81D7}"/>
                </a:ext>
              </a:extLst>
            </p:cNvPr>
            <p:cNvSpPr/>
            <p:nvPr/>
          </p:nvSpPr>
          <p:spPr>
            <a:xfrm>
              <a:off x="1777877" y="2051314"/>
              <a:ext cx="2268000" cy="64633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ea typeface="+mn-ea"/>
                <a:cs typeface="+mn-cs"/>
              </a:endParaRPr>
            </a:p>
          </p:txBody>
        </p:sp>
        <p:sp>
          <p:nvSpPr>
            <p:cNvPr id="47" name="TextBox 14">
              <a:extLst>
                <a:ext uri="{FF2B5EF4-FFF2-40B4-BE49-F238E27FC236}">
                  <a16:creationId xmlns:a16="http://schemas.microsoft.com/office/drawing/2014/main" id="{787C6949-85FB-75DE-2F70-54E8C1B07382}"/>
                </a:ext>
              </a:extLst>
            </p:cNvPr>
            <p:cNvSpPr txBox="1"/>
            <p:nvPr/>
          </p:nvSpPr>
          <p:spPr>
            <a:xfrm>
              <a:off x="2403208" y="2082091"/>
              <a:ext cx="1483010" cy="584775"/>
            </a:xfrm>
            <a:prstGeom prst="rect">
              <a:avLst/>
            </a:prstGeom>
            <a:noFill/>
          </p:spPr>
          <p:txBody>
            <a:bodyPr wrap="square" rtlCol="0">
              <a:spAutoFit/>
            </a:bodyPr>
            <a:ls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ea typeface="+mn-ea"/>
                  <a:cs typeface="+mn-cs"/>
                </a:rPr>
                <a:t>Anomaly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ea typeface="+mn-ea"/>
                  <a:cs typeface="+mn-cs"/>
                </a:rPr>
                <a:t>Treatment</a:t>
              </a:r>
              <a:endParaRPr kumimoji="0" lang="en-PK" sz="1600" b="0" i="0" u="none" strike="noStrike" kern="1200" cap="none" spc="0" normalizeH="0" baseline="0" noProof="0">
                <a:ln>
                  <a:noFill/>
                </a:ln>
                <a:solidFill>
                  <a:prstClr val="black">
                    <a:lumMod val="85000"/>
                    <a:lumOff val="15000"/>
                  </a:prstClr>
                </a:solidFill>
                <a:effectLst/>
                <a:uLnTx/>
                <a:uFillTx/>
                <a:ea typeface="+mn-ea"/>
                <a:cs typeface="+mn-cs"/>
              </a:endParaRPr>
            </a:p>
          </p:txBody>
        </p:sp>
        <p:pic>
          <p:nvPicPr>
            <p:cNvPr id="48" name="Graphic 15">
              <a:extLst>
                <a:ext uri="{FF2B5EF4-FFF2-40B4-BE49-F238E27FC236}">
                  <a16:creationId xmlns:a16="http://schemas.microsoft.com/office/drawing/2014/main" id="{A56BEAAA-09EE-22D0-3FE1-52747CB734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829090" y="2096124"/>
              <a:ext cx="556708" cy="556708"/>
            </a:xfrm>
            <a:prstGeom prst="rect">
              <a:avLst/>
            </a:prstGeom>
          </p:spPr>
        </p:pic>
      </p:grpSp>
      <p:grpSp>
        <p:nvGrpSpPr>
          <p:cNvPr id="49" name="Group 48">
            <a:extLst>
              <a:ext uri="{FF2B5EF4-FFF2-40B4-BE49-F238E27FC236}">
                <a16:creationId xmlns:a16="http://schemas.microsoft.com/office/drawing/2014/main" id="{86C84B5A-E152-C094-310E-2FF61DCF38C6}"/>
              </a:ext>
            </a:extLst>
          </p:cNvPr>
          <p:cNvGrpSpPr/>
          <p:nvPr/>
        </p:nvGrpSpPr>
        <p:grpSpPr>
          <a:xfrm>
            <a:off x="4962142" y="3874353"/>
            <a:ext cx="6282586" cy="646331"/>
            <a:chOff x="3544357" y="3770988"/>
            <a:chExt cx="4912495" cy="646331"/>
          </a:xfrm>
        </p:grpSpPr>
        <p:sp>
          <p:nvSpPr>
            <p:cNvPr id="50" name="Rectangle 49">
              <a:extLst>
                <a:ext uri="{FF2B5EF4-FFF2-40B4-BE49-F238E27FC236}">
                  <a16:creationId xmlns:a16="http://schemas.microsoft.com/office/drawing/2014/main" id="{881B5FD1-CCFF-C357-499F-DB65D198241E}"/>
                </a:ext>
              </a:extLst>
            </p:cNvPr>
            <p:cNvSpPr/>
            <p:nvPr/>
          </p:nvSpPr>
          <p:spPr>
            <a:xfrm>
              <a:off x="3544357" y="3770988"/>
              <a:ext cx="4912495" cy="64633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ea typeface="+mn-ea"/>
                <a:cs typeface="+mn-cs"/>
              </a:endParaRPr>
            </a:p>
          </p:txBody>
        </p:sp>
        <p:sp>
          <p:nvSpPr>
            <p:cNvPr id="51" name="TextBox 35">
              <a:extLst>
                <a:ext uri="{FF2B5EF4-FFF2-40B4-BE49-F238E27FC236}">
                  <a16:creationId xmlns:a16="http://schemas.microsoft.com/office/drawing/2014/main" id="{A55D7539-1B6C-496D-61BC-7D4A109B79E5}"/>
                </a:ext>
              </a:extLst>
            </p:cNvPr>
            <p:cNvSpPr txBox="1"/>
            <p:nvPr/>
          </p:nvSpPr>
          <p:spPr>
            <a:xfrm>
              <a:off x="4152470" y="3894464"/>
              <a:ext cx="2221044" cy="338554"/>
            </a:xfrm>
            <a:prstGeom prst="rect">
              <a:avLst/>
            </a:prstGeom>
            <a:noFill/>
          </p:spPr>
          <p:txBody>
            <a:bodyPr wrap="square" rtlCol="0">
              <a:spAutoFit/>
            </a:bodyPr>
            <a:ls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ea typeface="+mn-ea"/>
                  <a:cs typeface="+mn-cs"/>
                </a:rPr>
                <a:t>Feature Engineering</a:t>
              </a:r>
              <a:endParaRPr kumimoji="0" lang="en-PK" sz="1600" b="0" i="0" u="none" strike="noStrike" kern="1200" cap="none" spc="0" normalizeH="0" baseline="0" noProof="0">
                <a:ln>
                  <a:noFill/>
                </a:ln>
                <a:solidFill>
                  <a:prstClr val="black">
                    <a:lumMod val="85000"/>
                    <a:lumOff val="15000"/>
                  </a:prstClr>
                </a:solidFill>
                <a:effectLst/>
                <a:uLnTx/>
                <a:uFillTx/>
                <a:ea typeface="+mn-ea"/>
                <a:cs typeface="+mn-cs"/>
              </a:endParaRPr>
            </a:p>
          </p:txBody>
        </p:sp>
        <p:pic>
          <p:nvPicPr>
            <p:cNvPr id="52" name="Graphic 33" descr="Atom outline">
              <a:extLst>
                <a:ext uri="{FF2B5EF4-FFF2-40B4-BE49-F238E27FC236}">
                  <a16:creationId xmlns:a16="http://schemas.microsoft.com/office/drawing/2014/main" id="{C58608EB-16E6-8A97-FABE-2A17D3407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80619" y="3787087"/>
              <a:ext cx="576000" cy="576000"/>
            </a:xfrm>
            <a:prstGeom prst="rect">
              <a:avLst/>
            </a:prstGeom>
          </p:spPr>
        </p:pic>
      </p:grpSp>
      <p:grpSp>
        <p:nvGrpSpPr>
          <p:cNvPr id="53" name="Group 52">
            <a:extLst>
              <a:ext uri="{FF2B5EF4-FFF2-40B4-BE49-F238E27FC236}">
                <a16:creationId xmlns:a16="http://schemas.microsoft.com/office/drawing/2014/main" id="{D5B34625-F798-2675-B020-1AEA3AE25D49}"/>
              </a:ext>
            </a:extLst>
          </p:cNvPr>
          <p:cNvGrpSpPr/>
          <p:nvPr/>
        </p:nvGrpSpPr>
        <p:grpSpPr>
          <a:xfrm>
            <a:off x="8607648" y="2146543"/>
            <a:ext cx="2268000" cy="646331"/>
            <a:chOff x="6183175" y="3751405"/>
            <a:chExt cx="2268000" cy="646331"/>
          </a:xfrm>
        </p:grpSpPr>
        <p:sp>
          <p:nvSpPr>
            <p:cNvPr id="54" name="Rectangle 53">
              <a:extLst>
                <a:ext uri="{FF2B5EF4-FFF2-40B4-BE49-F238E27FC236}">
                  <a16:creationId xmlns:a16="http://schemas.microsoft.com/office/drawing/2014/main" id="{203B55AC-D8B4-E99C-F102-2ADA726FBC4D}"/>
                </a:ext>
              </a:extLst>
            </p:cNvPr>
            <p:cNvSpPr/>
            <p:nvPr/>
          </p:nvSpPr>
          <p:spPr>
            <a:xfrm>
              <a:off x="6183175" y="3751405"/>
              <a:ext cx="2268000" cy="64633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ea typeface="+mn-ea"/>
                <a:cs typeface="+mn-cs"/>
              </a:endParaRPr>
            </a:p>
          </p:txBody>
        </p:sp>
        <p:sp>
          <p:nvSpPr>
            <p:cNvPr id="55" name="TextBox 22">
              <a:extLst>
                <a:ext uri="{FF2B5EF4-FFF2-40B4-BE49-F238E27FC236}">
                  <a16:creationId xmlns:a16="http://schemas.microsoft.com/office/drawing/2014/main" id="{2E1CF19D-8F08-1385-BE0C-180E74B7BDA1}"/>
                </a:ext>
              </a:extLst>
            </p:cNvPr>
            <p:cNvSpPr txBox="1"/>
            <p:nvPr/>
          </p:nvSpPr>
          <p:spPr>
            <a:xfrm>
              <a:off x="6664188" y="3786570"/>
              <a:ext cx="1538032" cy="584775"/>
            </a:xfrm>
            <a:prstGeom prst="rect">
              <a:avLst/>
            </a:prstGeom>
            <a:noFill/>
          </p:spPr>
          <p:txBody>
            <a:bodyPr wrap="square" rtlCol="0">
              <a:spAutoFit/>
            </a:bodyPr>
            <a:ls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ea typeface="+mn-ea"/>
                  <a:cs typeface="+mn-cs"/>
                </a:rPr>
                <a:t>Business and Industry Rules</a:t>
              </a:r>
              <a:endParaRPr kumimoji="0" lang="en-PK" sz="1600" b="0" i="0" u="none" strike="noStrike" kern="1200" cap="none" spc="0" normalizeH="0" baseline="0" noProof="0">
                <a:ln>
                  <a:noFill/>
                </a:ln>
                <a:solidFill>
                  <a:prstClr val="black">
                    <a:lumMod val="85000"/>
                    <a:lumOff val="15000"/>
                  </a:prstClr>
                </a:solidFill>
                <a:effectLst/>
                <a:uLnTx/>
                <a:uFillTx/>
                <a:ea typeface="+mn-ea"/>
                <a:cs typeface="+mn-cs"/>
              </a:endParaRPr>
            </a:p>
          </p:txBody>
        </p:sp>
        <p:pic>
          <p:nvPicPr>
            <p:cNvPr id="56" name="Graphic 23" descr="List outline">
              <a:extLst>
                <a:ext uri="{FF2B5EF4-FFF2-40B4-BE49-F238E27FC236}">
                  <a16:creationId xmlns:a16="http://schemas.microsoft.com/office/drawing/2014/main" id="{EF6F36A3-7BFE-6AF2-7EDF-A9B966F8E47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83175" y="3786570"/>
              <a:ext cx="576000" cy="576000"/>
            </a:xfrm>
            <a:prstGeom prst="rect">
              <a:avLst/>
            </a:prstGeom>
          </p:spPr>
        </p:pic>
      </p:grpSp>
      <p:grpSp>
        <p:nvGrpSpPr>
          <p:cNvPr id="57" name="Group 56">
            <a:extLst>
              <a:ext uri="{FF2B5EF4-FFF2-40B4-BE49-F238E27FC236}">
                <a16:creationId xmlns:a16="http://schemas.microsoft.com/office/drawing/2014/main" id="{A1A5784A-DBA8-123B-9FB5-CA0C650AA35E}"/>
              </a:ext>
            </a:extLst>
          </p:cNvPr>
          <p:cNvGrpSpPr/>
          <p:nvPr/>
        </p:nvGrpSpPr>
        <p:grpSpPr>
          <a:xfrm>
            <a:off x="8607648" y="2992669"/>
            <a:ext cx="2268000" cy="646331"/>
            <a:chOff x="5544108" y="3429000"/>
            <a:chExt cx="2268000" cy="646331"/>
          </a:xfrm>
        </p:grpSpPr>
        <p:sp>
          <p:nvSpPr>
            <p:cNvPr id="58" name="Rectangle 57">
              <a:extLst>
                <a:ext uri="{FF2B5EF4-FFF2-40B4-BE49-F238E27FC236}">
                  <a16:creationId xmlns:a16="http://schemas.microsoft.com/office/drawing/2014/main" id="{A4D52B73-4528-2D45-DC34-C04AB812C9F5}"/>
                </a:ext>
              </a:extLst>
            </p:cNvPr>
            <p:cNvSpPr/>
            <p:nvPr/>
          </p:nvSpPr>
          <p:spPr>
            <a:xfrm>
              <a:off x="5544108" y="3429000"/>
              <a:ext cx="2268000" cy="64633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ea typeface="+mn-ea"/>
                <a:cs typeface="+mn-cs"/>
              </a:endParaRPr>
            </a:p>
          </p:txBody>
        </p:sp>
        <p:pic>
          <p:nvPicPr>
            <p:cNvPr id="59" name="Graphic 24" descr="Books outline">
              <a:extLst>
                <a:ext uri="{FF2B5EF4-FFF2-40B4-BE49-F238E27FC236}">
                  <a16:creationId xmlns:a16="http://schemas.microsoft.com/office/drawing/2014/main" id="{C8E90BEE-3ABC-1DF1-7281-44A2FF6D1C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637747" y="3459880"/>
              <a:ext cx="514473" cy="576000"/>
            </a:xfrm>
            <a:prstGeom prst="rect">
              <a:avLst/>
            </a:prstGeom>
          </p:spPr>
        </p:pic>
        <p:sp>
          <p:nvSpPr>
            <p:cNvPr id="60" name="TextBox 25">
              <a:extLst>
                <a:ext uri="{FF2B5EF4-FFF2-40B4-BE49-F238E27FC236}">
                  <a16:creationId xmlns:a16="http://schemas.microsoft.com/office/drawing/2014/main" id="{3032D50E-2557-E62F-1807-47C953678F43}"/>
                </a:ext>
              </a:extLst>
            </p:cNvPr>
            <p:cNvSpPr txBox="1"/>
            <p:nvPr/>
          </p:nvSpPr>
          <p:spPr>
            <a:xfrm>
              <a:off x="6152220" y="3455492"/>
              <a:ext cx="1538032" cy="584775"/>
            </a:xfrm>
            <a:prstGeom prst="rect">
              <a:avLst/>
            </a:prstGeom>
            <a:noFill/>
          </p:spPr>
          <p:txBody>
            <a:bodyPr wrap="square" rtlCol="0">
              <a:spAutoFit/>
            </a:bodyPr>
            <a:ls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ea typeface="+mn-ea"/>
                  <a:cs typeface="+mn-cs"/>
                </a:rPr>
                <a:t>Research Learnings</a:t>
              </a:r>
              <a:endParaRPr kumimoji="0" lang="en-PK" sz="1600" b="0" i="0" u="none" strike="noStrike" kern="1200" cap="none" spc="0" normalizeH="0" baseline="0" noProof="0">
                <a:ln>
                  <a:noFill/>
                </a:ln>
                <a:solidFill>
                  <a:prstClr val="black">
                    <a:lumMod val="85000"/>
                    <a:lumOff val="15000"/>
                  </a:prstClr>
                </a:solidFill>
                <a:effectLst/>
                <a:uLnTx/>
                <a:uFillTx/>
                <a:ea typeface="+mn-ea"/>
                <a:cs typeface="+mn-cs"/>
              </a:endParaRPr>
            </a:p>
          </p:txBody>
        </p:sp>
      </p:grpSp>
      <p:sp>
        <p:nvSpPr>
          <p:cNvPr id="61" name="TextBox 45">
            <a:extLst>
              <a:ext uri="{FF2B5EF4-FFF2-40B4-BE49-F238E27FC236}">
                <a16:creationId xmlns:a16="http://schemas.microsoft.com/office/drawing/2014/main" id="{F8A5020F-F968-0499-A654-9FDA1375535D}"/>
              </a:ext>
            </a:extLst>
          </p:cNvPr>
          <p:cNvSpPr txBox="1"/>
          <p:nvPr/>
        </p:nvSpPr>
        <p:spPr>
          <a:xfrm>
            <a:off x="4967135" y="4586714"/>
            <a:ext cx="6613268" cy="738664"/>
          </a:xfrm>
          <a:prstGeom prst="rect">
            <a:avLst/>
          </a:prstGeom>
          <a:noFill/>
        </p:spPr>
        <p:txBody>
          <a:bodyPr wrap="square" rtlCol="0">
            <a:spAutoFit/>
          </a:bodyPr>
          <a:ls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13750">
              <a:buFont typeface="Arial" panose="020B0604020202020204" pitchFamily="34" charset="0"/>
              <a:buChar char="•"/>
            </a:pPr>
            <a:r>
              <a:rPr lang="en-US" sz="1400">
                <a:solidFill>
                  <a:prstClr val="black">
                    <a:lumMod val="85000"/>
                    <a:lumOff val="15000"/>
                  </a:prstClr>
                </a:solidFill>
              </a:rPr>
              <a:t>Moving averages and expanding averages</a:t>
            </a:r>
          </a:p>
          <a:p>
            <a:pPr marL="285750" indent="-213750">
              <a:buFont typeface="Arial" panose="020B0604020202020204" pitchFamily="34" charset="0"/>
              <a:buChar char="•"/>
            </a:pPr>
            <a:r>
              <a:rPr lang="en-US" sz="1400">
                <a:solidFill>
                  <a:prstClr val="black">
                    <a:lumMod val="85000"/>
                    <a:lumOff val="15000"/>
                  </a:prstClr>
                </a:solidFill>
              </a:rPr>
              <a:t>Lag variables</a:t>
            </a:r>
          </a:p>
          <a:p>
            <a:pPr marL="285750" indent="-213750">
              <a:buFont typeface="Arial" panose="020B0604020202020204" pitchFamily="34" charset="0"/>
              <a:buChar char="•"/>
            </a:pPr>
            <a:r>
              <a:rPr lang="en-US" sz="1400">
                <a:solidFill>
                  <a:prstClr val="black">
                    <a:lumMod val="85000"/>
                    <a:lumOff val="15000"/>
                  </a:prstClr>
                </a:solidFill>
              </a:rPr>
              <a:t>Mapping raw material to different product types</a:t>
            </a:r>
          </a:p>
        </p:txBody>
      </p:sp>
      <p:cxnSp>
        <p:nvCxnSpPr>
          <p:cNvPr id="62" name="Straight Arrow Connector 61">
            <a:extLst>
              <a:ext uri="{FF2B5EF4-FFF2-40B4-BE49-F238E27FC236}">
                <a16:creationId xmlns:a16="http://schemas.microsoft.com/office/drawing/2014/main" id="{C2794F02-ECBD-E083-6612-081D1B1FF77F}"/>
              </a:ext>
            </a:extLst>
          </p:cNvPr>
          <p:cNvCxnSpPr>
            <a:cxnSpLocks/>
            <a:endCxn id="46" idx="0"/>
          </p:cNvCxnSpPr>
          <p:nvPr/>
        </p:nvCxnSpPr>
        <p:spPr>
          <a:xfrm>
            <a:off x="6437116" y="2792874"/>
            <a:ext cx="0" cy="204182"/>
          </a:xfrm>
          <a:prstGeom prst="straightConnector1">
            <a:avLst/>
          </a:prstGeom>
          <a:noFill/>
          <a:ln w="6350" cap="flat" cmpd="sng" algn="ctr">
            <a:solidFill>
              <a:sysClr val="windowText" lastClr="000000"/>
            </a:solidFill>
            <a:prstDash val="solid"/>
            <a:miter lim="800000"/>
            <a:tailEnd type="triangle"/>
          </a:ln>
          <a:effectLst/>
        </p:spPr>
      </p:cxnSp>
      <p:cxnSp>
        <p:nvCxnSpPr>
          <p:cNvPr id="63" name="Straight Arrow Connector 62">
            <a:extLst>
              <a:ext uri="{FF2B5EF4-FFF2-40B4-BE49-F238E27FC236}">
                <a16:creationId xmlns:a16="http://schemas.microsoft.com/office/drawing/2014/main" id="{2612F61E-B2FF-F8A9-28DC-EB610B9238CD}"/>
              </a:ext>
            </a:extLst>
          </p:cNvPr>
          <p:cNvCxnSpPr>
            <a:cxnSpLocks/>
            <a:stCxn id="54" idx="2"/>
            <a:endCxn id="58" idx="0"/>
          </p:cNvCxnSpPr>
          <p:nvPr/>
        </p:nvCxnSpPr>
        <p:spPr>
          <a:xfrm>
            <a:off x="9741648" y="2792874"/>
            <a:ext cx="0" cy="199795"/>
          </a:xfrm>
          <a:prstGeom prst="straightConnector1">
            <a:avLst/>
          </a:prstGeom>
          <a:noFill/>
          <a:ln w="6350" cap="flat" cmpd="sng" algn="ctr">
            <a:solidFill>
              <a:sysClr val="windowText" lastClr="000000"/>
            </a:solidFill>
            <a:prstDash val="solid"/>
            <a:miter lim="800000"/>
            <a:tailEnd type="triangle"/>
          </a:ln>
          <a:effectLst/>
        </p:spPr>
      </p:cxnSp>
      <p:cxnSp>
        <p:nvCxnSpPr>
          <p:cNvPr id="64" name="Straight Arrow Connector 63">
            <a:extLst>
              <a:ext uri="{FF2B5EF4-FFF2-40B4-BE49-F238E27FC236}">
                <a16:creationId xmlns:a16="http://schemas.microsoft.com/office/drawing/2014/main" id="{2B13BA65-DF52-3FDC-80B7-2FEBC7E08FF1}"/>
              </a:ext>
            </a:extLst>
          </p:cNvPr>
          <p:cNvCxnSpPr>
            <a:cxnSpLocks/>
          </p:cNvCxnSpPr>
          <p:nvPr/>
        </p:nvCxnSpPr>
        <p:spPr>
          <a:xfrm>
            <a:off x="6437116" y="3639000"/>
            <a:ext cx="0" cy="216000"/>
          </a:xfrm>
          <a:prstGeom prst="straightConnector1">
            <a:avLst/>
          </a:prstGeom>
          <a:noFill/>
          <a:ln w="6350" cap="flat" cmpd="sng" algn="ctr">
            <a:solidFill>
              <a:sysClr val="windowText" lastClr="000000"/>
            </a:solidFill>
            <a:prstDash val="solid"/>
            <a:miter lim="800000"/>
            <a:tailEnd type="triangle"/>
          </a:ln>
          <a:effectLst/>
        </p:spPr>
      </p:cxnSp>
      <p:cxnSp>
        <p:nvCxnSpPr>
          <p:cNvPr id="65" name="Straight Arrow Connector 64">
            <a:extLst>
              <a:ext uri="{FF2B5EF4-FFF2-40B4-BE49-F238E27FC236}">
                <a16:creationId xmlns:a16="http://schemas.microsoft.com/office/drawing/2014/main" id="{66E467E4-6756-3B04-0315-4E928780B4BC}"/>
              </a:ext>
            </a:extLst>
          </p:cNvPr>
          <p:cNvCxnSpPr>
            <a:cxnSpLocks/>
          </p:cNvCxnSpPr>
          <p:nvPr/>
        </p:nvCxnSpPr>
        <p:spPr>
          <a:xfrm>
            <a:off x="9741648" y="3647463"/>
            <a:ext cx="0" cy="235353"/>
          </a:xfrm>
          <a:prstGeom prst="straightConnector1">
            <a:avLst/>
          </a:prstGeom>
          <a:noFill/>
          <a:ln w="6350" cap="flat" cmpd="sng" algn="ctr">
            <a:solidFill>
              <a:sysClr val="windowText" lastClr="000000"/>
            </a:solidFill>
            <a:prstDash val="solid"/>
            <a:miter lim="800000"/>
            <a:tailEnd type="triangle"/>
          </a:ln>
          <a:effectLst/>
        </p:spPr>
      </p:cxnSp>
      <p:sp>
        <p:nvSpPr>
          <p:cNvPr id="3" name="Rectangle 2">
            <a:extLst>
              <a:ext uri="{FF2B5EF4-FFF2-40B4-BE49-F238E27FC236}">
                <a16:creationId xmlns:a16="http://schemas.microsoft.com/office/drawing/2014/main" id="{0CDD4AC0-429E-F8F3-AF57-8D7C135790C7}"/>
              </a:ext>
            </a:extLst>
          </p:cNvPr>
          <p:cNvSpPr/>
          <p:nvPr/>
        </p:nvSpPr>
        <p:spPr>
          <a:xfrm>
            <a:off x="5774267" y="5850467"/>
            <a:ext cx="1524000" cy="7161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305580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6" grpId="0" animBg="1"/>
      <p:bldP spid="37" grpId="0" animBg="1"/>
      <p:bldP spid="38" grpId="0" animBg="1"/>
      <p:bldP spid="39" grpId="0" animBg="1"/>
      <p:bldP spid="40" grpId="0" animBg="1"/>
      <p:bldP spid="6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F82E-117A-3A0D-9CE9-54B763CD31E2}"/>
              </a:ext>
            </a:extLst>
          </p:cNvPr>
          <p:cNvSpPr>
            <a:spLocks noGrp="1"/>
          </p:cNvSpPr>
          <p:nvPr>
            <p:ph type="ctrTitle"/>
          </p:nvPr>
        </p:nvSpPr>
        <p:spPr/>
        <p:txBody>
          <a:bodyPr/>
          <a:lstStyle/>
          <a:p>
            <a:r>
              <a:rPr lang="en-TW">
                <a:latin typeface="Franklin Gothic Book"/>
              </a:rPr>
              <a:t>Modeling </a:t>
            </a:r>
            <a:endParaRPr lang="en-US"/>
          </a:p>
        </p:txBody>
      </p:sp>
      <p:sp>
        <p:nvSpPr>
          <p:cNvPr id="5" name="Date Placeholder 4">
            <a:extLst>
              <a:ext uri="{FF2B5EF4-FFF2-40B4-BE49-F238E27FC236}">
                <a16:creationId xmlns:a16="http://schemas.microsoft.com/office/drawing/2014/main" id="{BAAEEB7B-70CF-C42E-472C-618611B2FA71}"/>
              </a:ext>
            </a:extLst>
          </p:cNvPr>
          <p:cNvSpPr>
            <a:spLocks noGrp="1"/>
          </p:cNvSpPr>
          <p:nvPr>
            <p:ph type="dt" sz="half" idx="10"/>
          </p:nvPr>
        </p:nvSpPr>
        <p:spPr/>
        <p:txBody>
          <a:bodyPr/>
          <a:lstStyle/>
          <a:p>
            <a:fld id="{D47A9A36-4EB0-BF46-AE48-7CDA251B954B}" type="datetime1">
              <a:rPr lang="en-US" smtClean="0"/>
              <a:t>5/3/2024</a:t>
            </a:fld>
            <a:endParaRPr lang="en-US"/>
          </a:p>
        </p:txBody>
      </p:sp>
      <p:sp>
        <p:nvSpPr>
          <p:cNvPr id="6" name="Slide Number Placeholder 5">
            <a:extLst>
              <a:ext uri="{FF2B5EF4-FFF2-40B4-BE49-F238E27FC236}">
                <a16:creationId xmlns:a16="http://schemas.microsoft.com/office/drawing/2014/main" id="{B2C12A67-30EA-7F4D-ECC1-5E59D6E8E13E}"/>
              </a:ext>
            </a:extLst>
          </p:cNvPr>
          <p:cNvSpPr>
            <a:spLocks noGrp="1"/>
          </p:cNvSpPr>
          <p:nvPr>
            <p:ph type="sldNum" sz="quarter" idx="12"/>
          </p:nvPr>
        </p:nvSpPr>
        <p:spPr/>
        <p:txBody>
          <a:bodyPr/>
          <a:lstStyle/>
          <a:p>
            <a:fld id="{8A7A6979-0714-4377-B894-6BE4C2D6E202}" type="slidenum">
              <a:rPr lang="en-US" smtClean="0"/>
              <a:pPr/>
              <a:t>9</a:t>
            </a:fld>
            <a:endParaRPr lang="en-US"/>
          </a:p>
        </p:txBody>
      </p:sp>
      <p:cxnSp>
        <p:nvCxnSpPr>
          <p:cNvPr id="28" name="Straight Connector 27">
            <a:extLst>
              <a:ext uri="{FF2B5EF4-FFF2-40B4-BE49-F238E27FC236}">
                <a16:creationId xmlns:a16="http://schemas.microsoft.com/office/drawing/2014/main" id="{88A24487-9299-DBC7-6F4B-8E11B9C121FA}"/>
              </a:ext>
            </a:extLst>
          </p:cNvPr>
          <p:cNvCxnSpPr/>
          <p:nvPr/>
        </p:nvCxnSpPr>
        <p:spPr>
          <a:xfrm>
            <a:off x="4346917" y="1024081"/>
            <a:ext cx="0" cy="4839286"/>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3BE9A49-99A4-C731-7A76-14B4ED9CD8B2}"/>
              </a:ext>
            </a:extLst>
          </p:cNvPr>
          <p:cNvSpPr txBox="1"/>
          <p:nvPr/>
        </p:nvSpPr>
        <p:spPr>
          <a:xfrm>
            <a:off x="2301241" y="1781868"/>
            <a:ext cx="1948177" cy="646331"/>
          </a:xfrm>
          <a:prstGeom prst="rect">
            <a:avLst/>
          </a:prstGeom>
          <a:noFill/>
        </p:spPr>
        <p:txBody>
          <a:bodyPr wrap="square" lIns="91440" tIns="45720" rIns="91440" bIns="45720" rtlCol="0" anchor="t">
            <a:spAutoFit/>
          </a:bodyPr>
          <a:lstStyle/>
          <a:p>
            <a:r>
              <a:rPr lang="en-US">
                <a:latin typeface="Aptos"/>
              </a:rPr>
              <a:t>Commodity price modeling</a:t>
            </a:r>
            <a:endParaRPr lang="en-US"/>
          </a:p>
        </p:txBody>
      </p:sp>
      <p:sp>
        <p:nvSpPr>
          <p:cNvPr id="30" name="TextBox 29">
            <a:extLst>
              <a:ext uri="{FF2B5EF4-FFF2-40B4-BE49-F238E27FC236}">
                <a16:creationId xmlns:a16="http://schemas.microsoft.com/office/drawing/2014/main" id="{2CFAC124-4A2C-C881-C14E-06D0CFED2A42}"/>
              </a:ext>
            </a:extLst>
          </p:cNvPr>
          <p:cNvSpPr txBox="1"/>
          <p:nvPr/>
        </p:nvSpPr>
        <p:spPr>
          <a:xfrm>
            <a:off x="2246337" y="2884745"/>
            <a:ext cx="1948177" cy="923330"/>
          </a:xfrm>
          <a:prstGeom prst="rect">
            <a:avLst/>
          </a:prstGeom>
          <a:noFill/>
        </p:spPr>
        <p:txBody>
          <a:bodyPr wrap="square" lIns="91440" tIns="45720" rIns="91440" bIns="45720" rtlCol="0" anchor="t">
            <a:spAutoFit/>
          </a:bodyPr>
          <a:lstStyle/>
          <a:p>
            <a:r>
              <a:rPr lang="en-US">
                <a:latin typeface="Aptos"/>
              </a:rPr>
              <a:t>Commodity price model selection</a:t>
            </a:r>
            <a:endParaRPr lang="en-US">
              <a:latin typeface="Aptos" panose="020B0004020202020204" pitchFamily="34" charset="0"/>
            </a:endParaRPr>
          </a:p>
        </p:txBody>
      </p:sp>
      <p:sp>
        <p:nvSpPr>
          <p:cNvPr id="31" name="TextBox 30">
            <a:extLst>
              <a:ext uri="{FF2B5EF4-FFF2-40B4-BE49-F238E27FC236}">
                <a16:creationId xmlns:a16="http://schemas.microsoft.com/office/drawing/2014/main" id="{B74914B9-01AF-6649-AA28-D579B56027CE}"/>
              </a:ext>
            </a:extLst>
          </p:cNvPr>
          <p:cNvSpPr txBox="1"/>
          <p:nvPr/>
        </p:nvSpPr>
        <p:spPr>
          <a:xfrm>
            <a:off x="2225982" y="4055963"/>
            <a:ext cx="1948177" cy="646331"/>
          </a:xfrm>
          <a:prstGeom prst="rect">
            <a:avLst/>
          </a:prstGeom>
          <a:noFill/>
        </p:spPr>
        <p:txBody>
          <a:bodyPr wrap="square" lIns="91440" tIns="45720" rIns="91440" bIns="45720" rtlCol="0" anchor="t">
            <a:spAutoFit/>
          </a:bodyPr>
          <a:lstStyle/>
          <a:p>
            <a:r>
              <a:rPr lang="en-US">
                <a:latin typeface="Aptos"/>
              </a:rPr>
              <a:t>Package price modeling</a:t>
            </a:r>
            <a:endParaRPr lang="en-US"/>
          </a:p>
        </p:txBody>
      </p:sp>
      <p:pic>
        <p:nvPicPr>
          <p:cNvPr id="32" name="Graphic 31" descr="Acorn with solid fill">
            <a:extLst>
              <a:ext uri="{FF2B5EF4-FFF2-40B4-BE49-F238E27FC236}">
                <a16:creationId xmlns:a16="http://schemas.microsoft.com/office/drawing/2014/main" id="{2F1FAC13-BF6C-168D-346F-90B904B0F1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7233" y="3967430"/>
            <a:ext cx="540000" cy="540000"/>
          </a:xfrm>
          <a:prstGeom prst="rect">
            <a:avLst/>
          </a:prstGeom>
        </p:spPr>
      </p:pic>
      <p:pic>
        <p:nvPicPr>
          <p:cNvPr id="33" name="Graphic 32" descr="Acorn with solid fill">
            <a:extLst>
              <a:ext uri="{FF2B5EF4-FFF2-40B4-BE49-F238E27FC236}">
                <a16:creationId xmlns:a16="http://schemas.microsoft.com/office/drawing/2014/main" id="{2D863057-B121-D013-7350-63DC1A3395A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7588" y="2931944"/>
            <a:ext cx="540000" cy="540000"/>
          </a:xfrm>
          <a:prstGeom prst="rect">
            <a:avLst/>
          </a:prstGeom>
        </p:spPr>
      </p:pic>
      <p:pic>
        <p:nvPicPr>
          <p:cNvPr id="34" name="Graphic 33" descr="Acorn with solid fill">
            <a:extLst>
              <a:ext uri="{FF2B5EF4-FFF2-40B4-BE49-F238E27FC236}">
                <a16:creationId xmlns:a16="http://schemas.microsoft.com/office/drawing/2014/main" id="{5AAD21A6-72F2-DB59-F64A-42F670560A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2492" y="1801434"/>
            <a:ext cx="540000" cy="540000"/>
          </a:xfrm>
          <a:prstGeom prst="rect">
            <a:avLst/>
          </a:prstGeom>
        </p:spPr>
      </p:pic>
      <p:sp>
        <p:nvSpPr>
          <p:cNvPr id="3" name="Rectangle 2">
            <a:extLst>
              <a:ext uri="{FF2B5EF4-FFF2-40B4-BE49-F238E27FC236}">
                <a16:creationId xmlns:a16="http://schemas.microsoft.com/office/drawing/2014/main" id="{743FC0E6-40CE-616B-F1CA-57580BA90A2E}"/>
              </a:ext>
            </a:extLst>
          </p:cNvPr>
          <p:cNvSpPr/>
          <p:nvPr/>
        </p:nvSpPr>
        <p:spPr>
          <a:xfrm>
            <a:off x="4879321" y="2706821"/>
            <a:ext cx="6277592" cy="2282174"/>
          </a:xfrm>
          <a:prstGeom prst="rect">
            <a:avLst/>
          </a:prstGeom>
          <a:solidFill>
            <a:sysClr val="window" lastClr="FFFFFF">
              <a:lumMod val="95000"/>
            </a:sysClr>
          </a:solidFill>
          <a:ln w="12700" cap="flat" cmpd="sng" algn="ctr">
            <a:no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K"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69E3546C-B5F6-2586-9748-9060E82C5E0F}"/>
              </a:ext>
            </a:extLst>
          </p:cNvPr>
          <p:cNvSpPr/>
          <p:nvPr/>
        </p:nvSpPr>
        <p:spPr>
          <a:xfrm>
            <a:off x="4879321" y="1222739"/>
            <a:ext cx="6277593" cy="511444"/>
          </a:xfrm>
          <a:prstGeom prst="rect">
            <a:avLst/>
          </a:prstGeom>
          <a:solidFill>
            <a:srgbClr val="CFB991"/>
          </a:solidFill>
          <a:ln w="12700" cap="flat" cmpd="sng" algn="ctr">
            <a:no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TW" sz="1800" b="0" i="0" u="none" strike="noStrike" kern="1200" cap="none" spc="0" normalizeH="0" baseline="0" noProof="0">
                <a:ln>
                  <a:noFill/>
                </a:ln>
                <a:solidFill>
                  <a:prstClr val="black"/>
                </a:solidFill>
                <a:effectLst/>
                <a:uLnTx/>
                <a:uFillTx/>
                <a:latin typeface="Calibri" panose="020F0502020204030204"/>
                <a:ea typeface="+mn-ea"/>
                <a:cs typeface="+mn-cs"/>
              </a:rPr>
              <a:t>Model Optimization</a:t>
            </a:r>
          </a:p>
        </p:txBody>
      </p:sp>
      <p:sp>
        <p:nvSpPr>
          <p:cNvPr id="7" name="Rectangle 6">
            <a:extLst>
              <a:ext uri="{FF2B5EF4-FFF2-40B4-BE49-F238E27FC236}">
                <a16:creationId xmlns:a16="http://schemas.microsoft.com/office/drawing/2014/main" id="{4C62F149-D9C5-7FA9-2B26-4C5485113BAD}"/>
              </a:ext>
            </a:extLst>
          </p:cNvPr>
          <p:cNvSpPr/>
          <p:nvPr/>
        </p:nvSpPr>
        <p:spPr>
          <a:xfrm>
            <a:off x="5710622" y="4501914"/>
            <a:ext cx="4607382" cy="350183"/>
          </a:xfrm>
          <a:prstGeom prst="rect">
            <a:avLst/>
          </a:prstGeom>
          <a:solidFill>
            <a:sysClr val="window" lastClr="FFFFFF"/>
          </a:solidFill>
          <a:ln w="12700" cap="flat" cmpd="sng" algn="ctr">
            <a:solidFill>
              <a:srgbClr val="CFB991"/>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mn-ea"/>
                <a:cs typeface="+mn-cs"/>
              </a:rPr>
              <a:t>Model Comparison &amp; Evaluation</a:t>
            </a:r>
            <a:endParaRPr kumimoji="0" lang="en-PK" sz="18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mn-ea"/>
              <a:cs typeface="+mn-cs"/>
            </a:endParaRPr>
          </a:p>
        </p:txBody>
      </p:sp>
      <p:sp>
        <p:nvSpPr>
          <p:cNvPr id="8" name="Rectangle 7">
            <a:extLst>
              <a:ext uri="{FF2B5EF4-FFF2-40B4-BE49-F238E27FC236}">
                <a16:creationId xmlns:a16="http://schemas.microsoft.com/office/drawing/2014/main" id="{75671294-B929-6423-91DB-1D02ED7D49ED}"/>
              </a:ext>
            </a:extLst>
          </p:cNvPr>
          <p:cNvSpPr/>
          <p:nvPr/>
        </p:nvSpPr>
        <p:spPr>
          <a:xfrm>
            <a:off x="5379892" y="2789109"/>
            <a:ext cx="1410086" cy="761954"/>
          </a:xfrm>
          <a:prstGeom prst="rect">
            <a:avLst/>
          </a:prstGeom>
          <a:solidFill>
            <a:sysClr val="window" lastClr="FFFFFF"/>
          </a:solidFill>
          <a:ln w="12700" cap="flat" cmpd="sng" algn="ctr">
            <a:solidFill>
              <a:srgbClr val="CFB991"/>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LSTM</a:t>
            </a:r>
            <a:endParaRPr kumimoji="0" lang="en-P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D2EA635-61DF-D0F2-C5E8-AB316FDBA534}"/>
              </a:ext>
            </a:extLst>
          </p:cNvPr>
          <p:cNvSpPr/>
          <p:nvPr/>
        </p:nvSpPr>
        <p:spPr>
          <a:xfrm>
            <a:off x="7309270" y="2789109"/>
            <a:ext cx="1410086" cy="761954"/>
          </a:xfrm>
          <a:prstGeom prst="rect">
            <a:avLst/>
          </a:prstGeom>
          <a:solidFill>
            <a:sysClr val="window" lastClr="FFFFFF"/>
          </a:solidFill>
          <a:ln w="12700" cap="flat" cmpd="sng" algn="ctr">
            <a:solidFill>
              <a:srgbClr val="CFB991"/>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GRU</a:t>
            </a:r>
            <a:endParaRPr kumimoji="0" lang="en-P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8C61CD6-143B-3257-5E53-E1F3D387A5E1}"/>
              </a:ext>
            </a:extLst>
          </p:cNvPr>
          <p:cNvSpPr/>
          <p:nvPr/>
        </p:nvSpPr>
        <p:spPr>
          <a:xfrm>
            <a:off x="9424399" y="2789108"/>
            <a:ext cx="1410086" cy="761954"/>
          </a:xfrm>
          <a:prstGeom prst="rect">
            <a:avLst/>
          </a:prstGeom>
          <a:solidFill>
            <a:sysClr val="window" lastClr="FFFFFF"/>
          </a:solidFill>
          <a:ln w="12700" cap="flat" cmpd="sng" algn="ctr">
            <a:solidFill>
              <a:srgbClr val="CFB991"/>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ARIMA</a:t>
            </a:r>
            <a:endParaRPr kumimoji="0" lang="en-P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1" name="Elbow Connector 1068">
            <a:extLst>
              <a:ext uri="{FF2B5EF4-FFF2-40B4-BE49-F238E27FC236}">
                <a16:creationId xmlns:a16="http://schemas.microsoft.com/office/drawing/2014/main" id="{D33EF1DA-EB4D-E73F-6E09-CE6B0482A3DB}"/>
              </a:ext>
            </a:extLst>
          </p:cNvPr>
          <p:cNvCxnSpPr>
            <a:cxnSpLocks/>
          </p:cNvCxnSpPr>
          <p:nvPr/>
        </p:nvCxnSpPr>
        <p:spPr>
          <a:xfrm rot="16200000" flipH="1">
            <a:off x="6574198" y="3061799"/>
            <a:ext cx="950851" cy="1929378"/>
          </a:xfrm>
          <a:prstGeom prst="bentConnector3">
            <a:avLst/>
          </a:prstGeom>
          <a:noFill/>
          <a:ln w="6350" cap="flat" cmpd="sng" algn="ctr">
            <a:solidFill>
              <a:srgbClr val="CFB991"/>
            </a:solidFill>
            <a:prstDash val="solid"/>
            <a:miter lim="800000"/>
            <a:tailEnd type="triangle"/>
          </a:ln>
          <a:effectLst/>
        </p:spPr>
      </p:cxnSp>
      <p:cxnSp>
        <p:nvCxnSpPr>
          <p:cNvPr id="12" name="Straight Arrow Connector 11">
            <a:extLst>
              <a:ext uri="{FF2B5EF4-FFF2-40B4-BE49-F238E27FC236}">
                <a16:creationId xmlns:a16="http://schemas.microsoft.com/office/drawing/2014/main" id="{250820D1-8139-9B47-D4F4-3648151B45A1}"/>
              </a:ext>
            </a:extLst>
          </p:cNvPr>
          <p:cNvCxnSpPr>
            <a:cxnSpLocks/>
          </p:cNvCxnSpPr>
          <p:nvPr/>
        </p:nvCxnSpPr>
        <p:spPr>
          <a:xfrm>
            <a:off x="8014313" y="3551063"/>
            <a:ext cx="0" cy="950851"/>
          </a:xfrm>
          <a:prstGeom prst="straightConnector1">
            <a:avLst/>
          </a:prstGeom>
          <a:noFill/>
          <a:ln w="6350" cap="flat" cmpd="sng" algn="ctr">
            <a:solidFill>
              <a:srgbClr val="CFB991"/>
            </a:solidFill>
            <a:prstDash val="solid"/>
            <a:miter lim="800000"/>
            <a:tailEnd type="triangle"/>
          </a:ln>
          <a:effectLst/>
        </p:spPr>
      </p:cxnSp>
      <p:cxnSp>
        <p:nvCxnSpPr>
          <p:cNvPr id="13" name="Elbow Connector 1073">
            <a:extLst>
              <a:ext uri="{FF2B5EF4-FFF2-40B4-BE49-F238E27FC236}">
                <a16:creationId xmlns:a16="http://schemas.microsoft.com/office/drawing/2014/main" id="{0C16BE3E-9DC7-F029-473B-487EA62A5EC8}"/>
              </a:ext>
            </a:extLst>
          </p:cNvPr>
          <p:cNvCxnSpPr>
            <a:cxnSpLocks/>
          </p:cNvCxnSpPr>
          <p:nvPr/>
        </p:nvCxnSpPr>
        <p:spPr>
          <a:xfrm rot="5400000">
            <a:off x="8596452" y="2978330"/>
            <a:ext cx="950853" cy="2115129"/>
          </a:xfrm>
          <a:prstGeom prst="bentConnector3">
            <a:avLst/>
          </a:prstGeom>
          <a:noFill/>
          <a:ln w="6350" cap="flat" cmpd="sng" algn="ctr">
            <a:solidFill>
              <a:srgbClr val="CFB991"/>
            </a:solidFill>
            <a:prstDash val="solid"/>
            <a:miter lim="800000"/>
            <a:tailEnd type="triangle"/>
          </a:ln>
          <a:effectLst/>
        </p:spPr>
      </p:cxnSp>
      <p:grpSp>
        <p:nvGrpSpPr>
          <p:cNvPr id="14" name="Group 13">
            <a:extLst>
              <a:ext uri="{FF2B5EF4-FFF2-40B4-BE49-F238E27FC236}">
                <a16:creationId xmlns:a16="http://schemas.microsoft.com/office/drawing/2014/main" id="{DFEA1FA2-C529-01B3-4E70-2469C2B443F2}"/>
              </a:ext>
            </a:extLst>
          </p:cNvPr>
          <p:cNvGrpSpPr/>
          <p:nvPr/>
        </p:nvGrpSpPr>
        <p:grpSpPr>
          <a:xfrm>
            <a:off x="4879322" y="1857784"/>
            <a:ext cx="3134991" cy="861774"/>
            <a:chOff x="1777877" y="2051314"/>
            <a:chExt cx="2411227" cy="861774"/>
          </a:xfrm>
        </p:grpSpPr>
        <p:sp>
          <p:nvSpPr>
            <p:cNvPr id="15" name="Rectangle 14">
              <a:extLst>
                <a:ext uri="{FF2B5EF4-FFF2-40B4-BE49-F238E27FC236}">
                  <a16:creationId xmlns:a16="http://schemas.microsoft.com/office/drawing/2014/main" id="{05182B0C-09B0-992F-47EC-D0A0BFDF6CC9}"/>
                </a:ext>
              </a:extLst>
            </p:cNvPr>
            <p:cNvSpPr/>
            <p:nvPr/>
          </p:nvSpPr>
          <p:spPr>
            <a:xfrm>
              <a:off x="1777877" y="2051314"/>
              <a:ext cx="2268000" cy="64633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076">
              <a:extLst>
                <a:ext uri="{FF2B5EF4-FFF2-40B4-BE49-F238E27FC236}">
                  <a16:creationId xmlns:a16="http://schemas.microsoft.com/office/drawing/2014/main" id="{1D0F6D5A-1838-E5E3-C28C-43BD1E4AF162}"/>
                </a:ext>
              </a:extLst>
            </p:cNvPr>
            <p:cNvSpPr txBox="1"/>
            <p:nvPr/>
          </p:nvSpPr>
          <p:spPr>
            <a:xfrm>
              <a:off x="1777877" y="2082091"/>
              <a:ext cx="2411227" cy="830997"/>
            </a:xfrm>
            <a:prstGeom prst="rect">
              <a:avLst/>
            </a:prstGeom>
            <a:noFill/>
          </p:spPr>
          <p:txBody>
            <a:bodyPr wrap="square" rtlCol="0">
              <a:spAutoFit/>
            </a:bodyPr>
            <a:ls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mn-ea"/>
                  <a:cs typeface="+mn-cs"/>
                </a:rPr>
                <a:t>Commodity Price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mn-ea"/>
                  <a:cs typeface="+mn-cs"/>
                </a:rPr>
                <a:t>Prediction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mn-ea"/>
                <a:cs typeface="+mn-cs"/>
              </a:endParaRPr>
            </a:p>
          </p:txBody>
        </p:sp>
      </p:grpSp>
      <p:grpSp>
        <p:nvGrpSpPr>
          <p:cNvPr id="17" name="Group 16">
            <a:extLst>
              <a:ext uri="{FF2B5EF4-FFF2-40B4-BE49-F238E27FC236}">
                <a16:creationId xmlns:a16="http://schemas.microsoft.com/office/drawing/2014/main" id="{BB417BD8-32C2-E285-3248-15AF4B683A53}"/>
              </a:ext>
            </a:extLst>
          </p:cNvPr>
          <p:cNvGrpSpPr/>
          <p:nvPr/>
        </p:nvGrpSpPr>
        <p:grpSpPr>
          <a:xfrm>
            <a:off x="8359691" y="1845047"/>
            <a:ext cx="2948771" cy="861774"/>
            <a:chOff x="1777877" y="2051314"/>
            <a:chExt cx="2411227" cy="861774"/>
          </a:xfrm>
        </p:grpSpPr>
        <p:sp>
          <p:nvSpPr>
            <p:cNvPr id="18" name="Rectangle 17">
              <a:extLst>
                <a:ext uri="{FF2B5EF4-FFF2-40B4-BE49-F238E27FC236}">
                  <a16:creationId xmlns:a16="http://schemas.microsoft.com/office/drawing/2014/main" id="{C336640C-4829-5F5A-F319-76D03D8CD4B2}"/>
                </a:ext>
              </a:extLst>
            </p:cNvPr>
            <p:cNvSpPr/>
            <p:nvPr/>
          </p:nvSpPr>
          <p:spPr>
            <a:xfrm>
              <a:off x="1777877" y="2051314"/>
              <a:ext cx="2268000" cy="646331"/>
            </a:xfrm>
            <a:prstGeom prst="rect">
              <a:avLst/>
            </a:prstGeom>
            <a:solidFill>
              <a:sysClr val="window" lastClr="FFFFFF"/>
            </a:solidFill>
            <a:ln w="12700" cap="flat" cmpd="sng" algn="ctr">
              <a:solidFill>
                <a:sysClr val="windowText" lastClr="000000"/>
              </a:solidFill>
              <a:prstDash val="solid"/>
              <a:miter lim="800000"/>
            </a:ln>
            <a:effectLst/>
          </p:spPr>
          <p:txBody>
            <a:bodyPr rtlCol="0" anchor="ctr"/>
            <a:lstStyle>
              <a:defPPr>
                <a:defRPr lang="en-PK"/>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080">
              <a:extLst>
                <a:ext uri="{FF2B5EF4-FFF2-40B4-BE49-F238E27FC236}">
                  <a16:creationId xmlns:a16="http://schemas.microsoft.com/office/drawing/2014/main" id="{96C8B280-CAC0-B085-B72B-29383EA63649}"/>
                </a:ext>
              </a:extLst>
            </p:cNvPr>
            <p:cNvSpPr txBox="1"/>
            <p:nvPr/>
          </p:nvSpPr>
          <p:spPr>
            <a:xfrm>
              <a:off x="1777877" y="2082091"/>
              <a:ext cx="2411227" cy="830997"/>
            </a:xfrm>
            <a:prstGeom prst="rect">
              <a:avLst/>
            </a:prstGeom>
            <a:noFill/>
          </p:spPr>
          <p:txBody>
            <a:bodyPr wrap="square" rtlCol="0">
              <a:spAutoFit/>
            </a:bodyPr>
            <a:ls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mn-ea"/>
                  <a:cs typeface="+mn-cs"/>
                </a:rPr>
                <a:t>Package Price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mn-ea"/>
                  <a:cs typeface="+mn-cs"/>
                </a:rPr>
                <a:t>Prediction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lumMod val="85000"/>
                    <a:lumOff val="15000"/>
                  </a:prstClr>
                </a:solidFill>
                <a:effectLst/>
                <a:uLnTx/>
                <a:uFillTx/>
                <a:latin typeface="Aptos" panose="020B0004020202020204" pitchFamily="34" charset="0"/>
                <a:ea typeface="+mn-ea"/>
                <a:cs typeface="+mn-cs"/>
              </a:endParaRPr>
            </a:p>
          </p:txBody>
        </p:sp>
      </p:grpSp>
      <p:sp>
        <p:nvSpPr>
          <p:cNvPr id="20" name="TextBox 19">
            <a:extLst>
              <a:ext uri="{FF2B5EF4-FFF2-40B4-BE49-F238E27FC236}">
                <a16:creationId xmlns:a16="http://schemas.microsoft.com/office/drawing/2014/main" id="{2CD1177B-9E4B-1771-15D8-500A583EB24E}"/>
              </a:ext>
            </a:extLst>
          </p:cNvPr>
          <p:cNvSpPr txBox="1"/>
          <p:nvPr/>
        </p:nvSpPr>
        <p:spPr>
          <a:xfrm>
            <a:off x="5405844" y="3290720"/>
            <a:ext cx="1786597" cy="276999"/>
          </a:xfrm>
          <a:prstGeom prst="rect">
            <a:avLst/>
          </a:prstGeom>
          <a:noFill/>
        </p:spPr>
        <p:txBody>
          <a:bodyPr wrap="square" rtlCol="0">
            <a:spAutoFit/>
          </a:bodyPr>
          <a:lstStyle/>
          <a:p>
            <a:pPr defTabSz="914400"/>
            <a:r>
              <a:rPr lang="en-US" sz="1200">
                <a:solidFill>
                  <a:srgbClr val="FFC000">
                    <a:lumMod val="50000"/>
                  </a:srgbClr>
                </a:solidFill>
                <a:latin typeface="Aptos" panose="020B0004020202020204" pitchFamily="34" charset="0"/>
              </a:rPr>
              <a:t>Machine Learning</a:t>
            </a:r>
            <a:endParaRPr lang="en-PK" sz="1200">
              <a:solidFill>
                <a:srgbClr val="FFC000">
                  <a:lumMod val="50000"/>
                </a:srgbClr>
              </a:solidFill>
              <a:latin typeface="Aptos" panose="020B0004020202020204" pitchFamily="34" charset="0"/>
            </a:endParaRPr>
          </a:p>
        </p:txBody>
      </p:sp>
      <p:sp>
        <p:nvSpPr>
          <p:cNvPr id="21" name="TextBox 20">
            <a:extLst>
              <a:ext uri="{FF2B5EF4-FFF2-40B4-BE49-F238E27FC236}">
                <a16:creationId xmlns:a16="http://schemas.microsoft.com/office/drawing/2014/main" id="{F2085BAE-6058-180E-EBA5-C26F726E1A6F}"/>
              </a:ext>
            </a:extLst>
          </p:cNvPr>
          <p:cNvSpPr txBox="1"/>
          <p:nvPr/>
        </p:nvSpPr>
        <p:spPr>
          <a:xfrm>
            <a:off x="7352200" y="3292712"/>
            <a:ext cx="1786597" cy="276999"/>
          </a:xfrm>
          <a:prstGeom prst="rect">
            <a:avLst/>
          </a:prstGeom>
          <a:noFill/>
        </p:spPr>
        <p:txBody>
          <a:bodyPr wrap="square" rtlCol="0">
            <a:spAutoFit/>
          </a:bodyPr>
          <a:lstStyle/>
          <a:p>
            <a:pPr defTabSz="914400"/>
            <a:r>
              <a:rPr lang="en-US" sz="1200">
                <a:solidFill>
                  <a:srgbClr val="FFC000">
                    <a:lumMod val="50000"/>
                  </a:srgbClr>
                </a:solidFill>
                <a:latin typeface="Aptos" panose="020B0004020202020204" pitchFamily="34" charset="0"/>
              </a:rPr>
              <a:t>Machine Learning</a:t>
            </a:r>
            <a:endParaRPr lang="en-PK" sz="1200">
              <a:solidFill>
                <a:srgbClr val="FFC000">
                  <a:lumMod val="50000"/>
                </a:srgbClr>
              </a:solidFill>
              <a:latin typeface="Aptos" panose="020B0004020202020204" pitchFamily="34" charset="0"/>
            </a:endParaRPr>
          </a:p>
        </p:txBody>
      </p:sp>
      <p:sp>
        <p:nvSpPr>
          <p:cNvPr id="22" name="TextBox 21">
            <a:extLst>
              <a:ext uri="{FF2B5EF4-FFF2-40B4-BE49-F238E27FC236}">
                <a16:creationId xmlns:a16="http://schemas.microsoft.com/office/drawing/2014/main" id="{6752C6FE-ED09-AD42-69F8-0A410879701B}"/>
              </a:ext>
            </a:extLst>
          </p:cNvPr>
          <p:cNvSpPr txBox="1"/>
          <p:nvPr/>
        </p:nvSpPr>
        <p:spPr>
          <a:xfrm>
            <a:off x="9719765" y="3322375"/>
            <a:ext cx="1786597" cy="276999"/>
          </a:xfrm>
          <a:prstGeom prst="rect">
            <a:avLst/>
          </a:prstGeom>
          <a:noFill/>
        </p:spPr>
        <p:txBody>
          <a:bodyPr wrap="square" rtlCol="0">
            <a:spAutoFit/>
          </a:bodyPr>
          <a:lstStyle/>
          <a:p>
            <a:pPr defTabSz="914400"/>
            <a:r>
              <a:rPr lang="en-US" sz="1200">
                <a:solidFill>
                  <a:srgbClr val="FFC000">
                    <a:lumMod val="50000"/>
                  </a:srgbClr>
                </a:solidFill>
                <a:latin typeface="Aptos" panose="020B0004020202020204" pitchFamily="34" charset="0"/>
              </a:rPr>
              <a:t>Statistical</a:t>
            </a:r>
            <a:endParaRPr lang="en-PK" sz="1200">
              <a:solidFill>
                <a:srgbClr val="FFC000">
                  <a:lumMod val="50000"/>
                </a:srgbClr>
              </a:solidFill>
              <a:latin typeface="Aptos" panose="020B0004020202020204" pitchFamily="34" charset="0"/>
            </a:endParaRPr>
          </a:p>
        </p:txBody>
      </p:sp>
      <p:cxnSp>
        <p:nvCxnSpPr>
          <p:cNvPr id="23" name="Straight Arrow Connector 22">
            <a:extLst>
              <a:ext uri="{FF2B5EF4-FFF2-40B4-BE49-F238E27FC236}">
                <a16:creationId xmlns:a16="http://schemas.microsoft.com/office/drawing/2014/main" id="{A4BF3162-F517-3BE0-F53C-A3F834D19964}"/>
              </a:ext>
            </a:extLst>
          </p:cNvPr>
          <p:cNvCxnSpPr>
            <a:cxnSpLocks/>
          </p:cNvCxnSpPr>
          <p:nvPr/>
        </p:nvCxnSpPr>
        <p:spPr>
          <a:xfrm>
            <a:off x="6407563" y="2506072"/>
            <a:ext cx="0" cy="204182"/>
          </a:xfrm>
          <a:prstGeom prst="straightConnector1">
            <a:avLst/>
          </a:prstGeom>
          <a:noFill/>
          <a:ln w="6350" cap="flat" cmpd="sng" algn="ctr">
            <a:solidFill>
              <a:sysClr val="windowText" lastClr="000000"/>
            </a:solidFill>
            <a:prstDash val="solid"/>
            <a:miter lim="800000"/>
            <a:tailEnd type="triangle"/>
          </a:ln>
          <a:effectLst/>
        </p:spPr>
      </p:cxnSp>
      <p:cxnSp>
        <p:nvCxnSpPr>
          <p:cNvPr id="24" name="Straight Arrow Connector 23">
            <a:extLst>
              <a:ext uri="{FF2B5EF4-FFF2-40B4-BE49-F238E27FC236}">
                <a16:creationId xmlns:a16="http://schemas.microsoft.com/office/drawing/2014/main" id="{D30956E7-695C-A27F-ED00-453F5165E15A}"/>
              </a:ext>
            </a:extLst>
          </p:cNvPr>
          <p:cNvCxnSpPr>
            <a:cxnSpLocks/>
          </p:cNvCxnSpPr>
          <p:nvPr/>
        </p:nvCxnSpPr>
        <p:spPr>
          <a:xfrm>
            <a:off x="9826812" y="2491377"/>
            <a:ext cx="0" cy="199795"/>
          </a:xfrm>
          <a:prstGeom prst="straightConnector1">
            <a:avLst/>
          </a:prstGeom>
          <a:noFill/>
          <a:ln w="6350" cap="flat" cmpd="sng" algn="ctr">
            <a:solidFill>
              <a:sysClr val="windowText" lastClr="000000"/>
            </a:solidFill>
            <a:prstDash val="solid"/>
            <a:miter lim="800000"/>
            <a:tailEnd type="triangle"/>
          </a:ln>
          <a:effectLst/>
        </p:spPr>
      </p:cxnSp>
      <p:sp>
        <p:nvSpPr>
          <p:cNvPr id="25" name="Rectangle 24">
            <a:extLst>
              <a:ext uri="{FF2B5EF4-FFF2-40B4-BE49-F238E27FC236}">
                <a16:creationId xmlns:a16="http://schemas.microsoft.com/office/drawing/2014/main" id="{5E059E71-8D35-DD68-0EDE-69BC1C33E09D}"/>
              </a:ext>
            </a:extLst>
          </p:cNvPr>
          <p:cNvSpPr/>
          <p:nvPr/>
        </p:nvSpPr>
        <p:spPr>
          <a:xfrm>
            <a:off x="4648135" y="1063446"/>
            <a:ext cx="6758938" cy="4122621"/>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PK"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6" name="Arrow: Striped Right 25">
            <a:extLst>
              <a:ext uri="{FF2B5EF4-FFF2-40B4-BE49-F238E27FC236}">
                <a16:creationId xmlns:a16="http://schemas.microsoft.com/office/drawing/2014/main" id="{C07A24DD-30A0-F015-3727-8E1B87C3F0F3}"/>
              </a:ext>
            </a:extLst>
          </p:cNvPr>
          <p:cNvSpPr/>
          <p:nvPr/>
        </p:nvSpPr>
        <p:spPr>
          <a:xfrm>
            <a:off x="7830997" y="2059279"/>
            <a:ext cx="526814" cy="235185"/>
          </a:xfrm>
          <a:prstGeom prst="stripedRightArrow">
            <a:avLst/>
          </a:prstGeom>
          <a:solidFill>
            <a:srgbClr val="CFB99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D5FF890-F26D-9071-0CA9-26E78C362576}"/>
              </a:ext>
            </a:extLst>
          </p:cNvPr>
          <p:cNvSpPr txBox="1"/>
          <p:nvPr/>
        </p:nvSpPr>
        <p:spPr>
          <a:xfrm>
            <a:off x="2207167" y="5100185"/>
            <a:ext cx="1948177" cy="646331"/>
          </a:xfrm>
          <a:prstGeom prst="rect">
            <a:avLst/>
          </a:prstGeom>
          <a:noFill/>
        </p:spPr>
        <p:txBody>
          <a:bodyPr wrap="square" lIns="91440" tIns="45720" rIns="91440" bIns="45720" rtlCol="0" anchor="t">
            <a:spAutoFit/>
          </a:bodyPr>
          <a:lstStyle/>
          <a:p>
            <a:r>
              <a:rPr lang="en-US">
                <a:latin typeface="Aptos"/>
              </a:rPr>
              <a:t>Package price model selection</a:t>
            </a:r>
            <a:endParaRPr lang="en-US"/>
          </a:p>
        </p:txBody>
      </p:sp>
      <p:pic>
        <p:nvPicPr>
          <p:cNvPr id="35" name="Graphic 34" descr="Acorn with solid fill">
            <a:extLst>
              <a:ext uri="{FF2B5EF4-FFF2-40B4-BE49-F238E27FC236}">
                <a16:creationId xmlns:a16="http://schemas.microsoft.com/office/drawing/2014/main" id="{7E234E20-8177-EB5D-A6B1-18CE7CDB56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18418" y="5011653"/>
            <a:ext cx="540000" cy="540000"/>
          </a:xfrm>
          <a:prstGeom prst="rect">
            <a:avLst/>
          </a:prstGeom>
        </p:spPr>
      </p:pic>
      <p:sp>
        <p:nvSpPr>
          <p:cNvPr id="36" name="TextBox 35">
            <a:extLst>
              <a:ext uri="{FF2B5EF4-FFF2-40B4-BE49-F238E27FC236}">
                <a16:creationId xmlns:a16="http://schemas.microsoft.com/office/drawing/2014/main" id="{982E99DD-8977-5C6F-EB21-E12F06DA954D}"/>
              </a:ext>
            </a:extLst>
          </p:cNvPr>
          <p:cNvSpPr txBox="1"/>
          <p:nvPr/>
        </p:nvSpPr>
        <p:spPr>
          <a:xfrm>
            <a:off x="5468567" y="5277873"/>
            <a:ext cx="5109571" cy="646331"/>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rgbClr val="B1810B"/>
                </a:solidFill>
              </a:rPr>
              <a:t>RMSE </a:t>
            </a:r>
            <a:r>
              <a:rPr lang="en-US"/>
              <a:t>– </a:t>
            </a:r>
            <a:r>
              <a:rPr lang="en-US">
                <a:solidFill>
                  <a:srgbClr val="B1810B"/>
                </a:solidFill>
              </a:rPr>
              <a:t>R</a:t>
            </a:r>
            <a:r>
              <a:rPr lang="en-US"/>
              <a:t>oot </a:t>
            </a:r>
            <a:r>
              <a:rPr lang="en-US">
                <a:solidFill>
                  <a:srgbClr val="B1810B"/>
                </a:solidFill>
              </a:rPr>
              <a:t>M</a:t>
            </a:r>
            <a:r>
              <a:rPr lang="en-US"/>
              <a:t>ean </a:t>
            </a:r>
            <a:r>
              <a:rPr lang="en-US">
                <a:solidFill>
                  <a:srgbClr val="B1810B"/>
                </a:solidFill>
              </a:rPr>
              <a:t>S</a:t>
            </a:r>
            <a:r>
              <a:rPr lang="en-US"/>
              <a:t>quare </a:t>
            </a:r>
            <a:r>
              <a:rPr lang="en-US">
                <a:solidFill>
                  <a:srgbClr val="B1810B"/>
                </a:solidFill>
              </a:rPr>
              <a:t>E</a:t>
            </a:r>
            <a:r>
              <a:rPr lang="en-US"/>
              <a:t>rror</a:t>
            </a:r>
            <a:br>
              <a:rPr lang="en-US"/>
            </a:br>
            <a:r>
              <a:rPr lang="en-US">
                <a:solidFill>
                  <a:srgbClr val="B1810B"/>
                </a:solidFill>
              </a:rPr>
              <a:t>MAPE </a:t>
            </a:r>
            <a:r>
              <a:rPr lang="en-US"/>
              <a:t>– </a:t>
            </a:r>
            <a:r>
              <a:rPr lang="en-US">
                <a:solidFill>
                  <a:srgbClr val="B1810B"/>
                </a:solidFill>
              </a:rPr>
              <a:t>M</a:t>
            </a:r>
            <a:r>
              <a:rPr lang="en-US"/>
              <a:t>ean </a:t>
            </a:r>
            <a:r>
              <a:rPr lang="en-US">
                <a:solidFill>
                  <a:srgbClr val="B1810B"/>
                </a:solidFill>
              </a:rPr>
              <a:t>A</a:t>
            </a:r>
            <a:r>
              <a:rPr lang="en-US"/>
              <a:t>bsolute </a:t>
            </a:r>
            <a:r>
              <a:rPr lang="en-US">
                <a:solidFill>
                  <a:srgbClr val="B1810B"/>
                </a:solidFill>
              </a:rPr>
              <a:t>P</a:t>
            </a:r>
            <a:r>
              <a:rPr lang="en-US"/>
              <a:t>ercentage </a:t>
            </a:r>
            <a:r>
              <a:rPr lang="en-US">
                <a:solidFill>
                  <a:srgbClr val="B1810B"/>
                </a:solidFill>
              </a:rPr>
              <a:t>E</a:t>
            </a:r>
            <a:r>
              <a:rPr lang="en-US"/>
              <a:t>rror</a:t>
            </a:r>
          </a:p>
        </p:txBody>
      </p:sp>
      <p:sp>
        <p:nvSpPr>
          <p:cNvPr id="37" name="Rectangle 36">
            <a:extLst>
              <a:ext uri="{FF2B5EF4-FFF2-40B4-BE49-F238E27FC236}">
                <a16:creationId xmlns:a16="http://schemas.microsoft.com/office/drawing/2014/main" id="{75AA0292-E005-19FA-BBDE-19EED696FD76}"/>
              </a:ext>
            </a:extLst>
          </p:cNvPr>
          <p:cNvSpPr/>
          <p:nvPr/>
        </p:nvSpPr>
        <p:spPr>
          <a:xfrm>
            <a:off x="5774267" y="5961633"/>
            <a:ext cx="1524000" cy="60500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ln>
                <a:solidFill>
                  <a:schemeClr val="accent4"/>
                </a:solidFill>
              </a:ln>
              <a:solidFill>
                <a:schemeClr val="accent4"/>
              </a:solidFill>
            </a:endParaRPr>
          </a:p>
        </p:txBody>
      </p:sp>
    </p:spTree>
    <p:extLst>
      <p:ext uri="{BB962C8B-B14F-4D97-AF65-F5344CB8AC3E}">
        <p14:creationId xmlns:p14="http://schemas.microsoft.com/office/powerpoint/2010/main" val="153786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 grpId="0" animBg="1"/>
      <p:bldP spid="4" grpId="0" animBg="1"/>
      <p:bldP spid="7" grpId="0" animBg="1"/>
      <p:bldP spid="8" grpId="0" animBg="1"/>
      <p:bldP spid="9" grpId="0" animBg="1"/>
      <p:bldP spid="10" grpId="0" animBg="1"/>
      <p:bldP spid="20" grpId="0"/>
      <p:bldP spid="21" grpId="0"/>
      <p:bldP spid="22" grpId="0"/>
      <p:bldP spid="25" grpId="0" animBg="1"/>
      <p:bldP spid="26" grpId="0" animBg="1"/>
      <p:bldP spid="27" grpId="0"/>
      <p:bldP spid="36" grpId="0" animBg="1"/>
    </p:bldLst>
  </p:timing>
</p:sld>
</file>

<file path=ppt/theme/theme1.xml><?xml version="1.0" encoding="utf-8"?>
<a:theme xmlns:a="http://schemas.openxmlformats.org/drawingml/2006/main" name="Purdue2">
  <a:themeElements>
    <a:clrScheme name="PurdueColors">
      <a:dk1>
        <a:srgbClr val="000000"/>
      </a:dk1>
      <a:lt1>
        <a:srgbClr val="000000"/>
      </a:lt1>
      <a:dk2>
        <a:srgbClr val="C4BFC0"/>
      </a:dk2>
      <a:lt2>
        <a:srgbClr val="C9B991"/>
      </a:lt2>
      <a:accent1>
        <a:srgbClr val="8E6F3E"/>
      </a:accent1>
      <a:accent2>
        <a:srgbClr val="555960"/>
      </a:accent2>
      <a:accent3>
        <a:srgbClr val="C9B991"/>
      </a:accent3>
      <a:accent4>
        <a:srgbClr val="FFFFFF"/>
      </a:accent4>
      <a:accent5>
        <a:srgbClr val="000000"/>
      </a:accent5>
      <a:accent6>
        <a:srgbClr val="555960"/>
      </a:accent6>
      <a:hlink>
        <a:srgbClr val="000000"/>
      </a:hlink>
      <a:folHlink>
        <a:srgbClr val="555960"/>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resentation1" id="{C3331F77-FEA5-BF47-A3F4-E4829FE02237}" vid="{60263B1E-E418-7448-9383-F855BEE64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Co-Brand_Powerpoint</Template>
  <TotalTime>1</TotalTime>
  <Words>1389</Words>
  <Application>Microsoft Office PowerPoint</Application>
  <PresentationFormat>Widescreen</PresentationFormat>
  <Paragraphs>327</Paragraphs>
  <Slides>30</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Franklin Gothic Medium</vt:lpstr>
      <vt:lpstr>Aptos</vt:lpstr>
      <vt:lpstr>Impact</vt:lpstr>
      <vt:lpstr>Franklin Gothic Book</vt:lpstr>
      <vt:lpstr>Arial</vt:lpstr>
      <vt:lpstr>Franklin Gothic Demi</vt:lpstr>
      <vt:lpstr>Acumin Pro</vt:lpstr>
      <vt:lpstr>Wingdings</vt:lpstr>
      <vt:lpstr>Times</vt:lpstr>
      <vt:lpstr>Calibri</vt:lpstr>
      <vt:lpstr>United Sans Rg Md</vt:lpstr>
      <vt:lpstr>Purdue2</vt:lpstr>
      <vt:lpstr>Spend and Price Forecasting </vt:lpstr>
      <vt:lpstr>Project Roadmap</vt:lpstr>
      <vt:lpstr>1</vt:lpstr>
      <vt:lpstr>Business Problem</vt:lpstr>
      <vt:lpstr>With our forecasted data, we reduce costs by optimizing our hedging strategy, adjusting budgeting and, negotiating better deals</vt:lpstr>
      <vt:lpstr>2</vt:lpstr>
      <vt:lpstr>Framework</vt:lpstr>
      <vt:lpstr>Understanding and Preprocessing Data</vt:lpstr>
      <vt:lpstr>Modeling </vt:lpstr>
      <vt:lpstr>3</vt:lpstr>
      <vt:lpstr>Data</vt:lpstr>
      <vt:lpstr>4</vt:lpstr>
      <vt:lpstr>From Business to Analytics</vt:lpstr>
      <vt:lpstr>Analytical Problem </vt:lpstr>
      <vt:lpstr>Seasonality</vt:lpstr>
      <vt:lpstr>Seasonality</vt:lpstr>
      <vt:lpstr>5</vt:lpstr>
      <vt:lpstr>General Model Concept</vt:lpstr>
      <vt:lpstr>Commodity</vt:lpstr>
      <vt:lpstr>Commodity</vt:lpstr>
      <vt:lpstr>Commodity</vt:lpstr>
      <vt:lpstr>$/UOM – Material Group </vt:lpstr>
      <vt:lpstr>$/UOM – Material Group </vt:lpstr>
      <vt:lpstr>$/UOM – Material Group </vt:lpstr>
      <vt:lpstr>$/UOM – Material Number</vt:lpstr>
      <vt:lpstr>Final Prediction Process Map </vt:lpstr>
      <vt:lpstr>6</vt:lpstr>
      <vt:lpstr>Insights</vt:lpstr>
      <vt:lpstr>Future Plan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Lanham, Matthew A</dc:creator>
  <cp:lastModifiedBy>Mourya gupta Vakacharla</cp:lastModifiedBy>
  <cp:revision>10</cp:revision>
  <dcterms:created xsi:type="dcterms:W3CDTF">2024-01-10T17:46:35Z</dcterms:created>
  <dcterms:modified xsi:type="dcterms:W3CDTF">2024-05-03T15:03:22Z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2023-02-01T19:33:41Z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1fcd283c-6b68-4694-bc56-c77c15714632</vt:lpwstr>
  </property>
  <property fmtid="{D5CDD505-2E9C-101B-9397-08002B2CF9AE}" pid="8" name="MSIP_Label_4044bd30-2ed7-4c9d-9d12-46200872a97b_ContentBits">
    <vt:lpwstr>0</vt:lpwstr>
  </property>
</Properties>
</file>